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62" r:id="rId3"/>
    <p:sldId id="257" r:id="rId4"/>
    <p:sldId id="281" r:id="rId5"/>
    <p:sldId id="259" r:id="rId6"/>
    <p:sldId id="261" r:id="rId7"/>
    <p:sldId id="291" r:id="rId8"/>
    <p:sldId id="298" r:id="rId9"/>
    <p:sldId id="282" r:id="rId10"/>
    <p:sldId id="278" r:id="rId11"/>
    <p:sldId id="293" r:id="rId12"/>
    <p:sldId id="270" r:id="rId13"/>
    <p:sldId id="263" r:id="rId14"/>
    <p:sldId id="268" r:id="rId15"/>
    <p:sldId id="269" r:id="rId16"/>
    <p:sldId id="258" r:id="rId17"/>
    <p:sldId id="283" r:id="rId18"/>
    <p:sldId id="286" r:id="rId19"/>
    <p:sldId id="264" r:id="rId20"/>
    <p:sldId id="279" r:id="rId21"/>
    <p:sldId id="265" r:id="rId22"/>
    <p:sldId id="288" r:id="rId23"/>
    <p:sldId id="289" r:id="rId24"/>
    <p:sldId id="287" r:id="rId25"/>
    <p:sldId id="271" r:id="rId26"/>
    <p:sldId id="273" r:id="rId27"/>
    <p:sldId id="272" r:id="rId28"/>
    <p:sldId id="285" r:id="rId29"/>
    <p:sldId id="284" r:id="rId30"/>
    <p:sldId id="294" r:id="rId31"/>
    <p:sldId id="277" r:id="rId32"/>
    <p:sldId id="280" r:id="rId33"/>
    <p:sldId id="295" r:id="rId34"/>
    <p:sldId id="292" r:id="rId35"/>
    <p:sldId id="296" r:id="rId36"/>
    <p:sldId id="297" r:id="rId37"/>
    <p:sldId id="275" r:id="rId38"/>
    <p:sldId id="290" r:id="rId39"/>
    <p:sldId id="300" r:id="rId40"/>
    <p:sldId id="26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02" autoAdjust="0"/>
  </p:normalViewPr>
  <p:slideViewPr>
    <p:cSldViewPr>
      <p:cViewPr>
        <p:scale>
          <a:sx n="60" d="100"/>
          <a:sy n="60" d="100"/>
        </p:scale>
        <p:origin x="-1356" y="-1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CB7BD0-B68A-4020-8BFC-C5667F208542}" type="datetimeFigureOut">
              <a:rPr lang="en-CA" smtClean="0"/>
              <a:t>2026-10-14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A7C891-6E07-48DB-930B-FDB0C653B21F}" type="slidenum">
              <a:rPr lang="en-CA" smtClean="0"/>
              <a:t>‹#›</a:t>
            </a:fld>
            <a:endParaRPr lang="en-CA"/>
          </a:p>
        </p:txBody>
      </p:sp>
    </p:spTree>
    <p:extLst>
      <p:ext uri="{BB962C8B-B14F-4D97-AF65-F5344CB8AC3E}">
        <p14:creationId xmlns:p14="http://schemas.microsoft.com/office/powerpoint/2010/main" val="1611869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5E0329B5-FDE2-4EE6-A0DB-8DD4079B895E}" type="datetimeFigureOut">
              <a:rPr lang="en-CA" smtClean="0"/>
              <a:t>2026-10-14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D63ED47-E06C-442A-A155-11904C7CBBD8}" type="slidenum">
              <a:rPr lang="en-CA" smtClean="0"/>
              <a:t>‹#›</a:t>
            </a:fld>
            <a:endParaRPr lang="en-CA"/>
          </a:p>
        </p:txBody>
      </p:sp>
    </p:spTree>
    <p:extLst>
      <p:ext uri="{BB962C8B-B14F-4D97-AF65-F5344CB8AC3E}">
        <p14:creationId xmlns:p14="http://schemas.microsoft.com/office/powerpoint/2010/main" val="1597605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5E0329B5-FDE2-4EE6-A0DB-8DD4079B895E}" type="datetimeFigureOut">
              <a:rPr lang="en-CA" smtClean="0"/>
              <a:t>2026-10-14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D63ED47-E06C-442A-A155-11904C7CBBD8}" type="slidenum">
              <a:rPr lang="en-CA" smtClean="0"/>
              <a:t>‹#›</a:t>
            </a:fld>
            <a:endParaRPr lang="en-CA"/>
          </a:p>
        </p:txBody>
      </p:sp>
    </p:spTree>
    <p:extLst>
      <p:ext uri="{BB962C8B-B14F-4D97-AF65-F5344CB8AC3E}">
        <p14:creationId xmlns:p14="http://schemas.microsoft.com/office/powerpoint/2010/main" val="3846195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0329B5-FDE2-4EE6-A0DB-8DD4079B895E}" type="datetimeFigureOut">
              <a:rPr lang="en-CA" smtClean="0"/>
              <a:t>2026-10-14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D63ED47-E06C-442A-A155-11904C7CBBD8}" type="slidenum">
              <a:rPr lang="en-CA" smtClean="0"/>
              <a:t>‹#›</a:t>
            </a:fld>
            <a:endParaRPr lang="en-CA"/>
          </a:p>
        </p:txBody>
      </p:sp>
    </p:spTree>
    <p:extLst>
      <p:ext uri="{BB962C8B-B14F-4D97-AF65-F5344CB8AC3E}">
        <p14:creationId xmlns:p14="http://schemas.microsoft.com/office/powerpoint/2010/main" val="2687180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5E0329B5-FDE2-4EE6-A0DB-8DD4079B895E}" type="datetimeFigureOut">
              <a:rPr lang="en-CA" smtClean="0"/>
              <a:t>2026-10-14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D63ED47-E06C-442A-A155-11904C7CBBD8}" type="slidenum">
              <a:rPr lang="en-CA" smtClean="0"/>
              <a:t>‹#›</a:t>
            </a:fld>
            <a:endParaRPr lang="en-CA"/>
          </a:p>
        </p:txBody>
      </p:sp>
    </p:spTree>
    <p:extLst>
      <p:ext uri="{BB962C8B-B14F-4D97-AF65-F5344CB8AC3E}">
        <p14:creationId xmlns:p14="http://schemas.microsoft.com/office/powerpoint/2010/main" val="2333126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5E0329B5-FDE2-4EE6-A0DB-8DD4079B895E}" type="datetimeFigureOut">
              <a:rPr lang="en-CA" smtClean="0"/>
              <a:t>2026-10-14</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BD63ED47-E06C-442A-A155-11904C7CBBD8}" type="slidenum">
              <a:rPr lang="en-CA" smtClean="0"/>
              <a:t>‹#›</a:t>
            </a:fld>
            <a:endParaRPr lang="en-CA"/>
          </a:p>
        </p:txBody>
      </p:sp>
    </p:spTree>
    <p:extLst>
      <p:ext uri="{BB962C8B-B14F-4D97-AF65-F5344CB8AC3E}">
        <p14:creationId xmlns:p14="http://schemas.microsoft.com/office/powerpoint/2010/main" val="899863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5E0329B5-FDE2-4EE6-A0DB-8DD4079B895E}" type="datetimeFigureOut">
              <a:rPr lang="en-CA" smtClean="0"/>
              <a:t>2026-10-14</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BD63ED47-E06C-442A-A155-11904C7CBBD8}" type="slidenum">
              <a:rPr lang="en-CA" smtClean="0"/>
              <a:t>‹#›</a:t>
            </a:fld>
            <a:endParaRPr lang="en-CA"/>
          </a:p>
        </p:txBody>
      </p:sp>
    </p:spTree>
    <p:extLst>
      <p:ext uri="{BB962C8B-B14F-4D97-AF65-F5344CB8AC3E}">
        <p14:creationId xmlns:p14="http://schemas.microsoft.com/office/powerpoint/2010/main" val="3979638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0329B5-FDE2-4EE6-A0DB-8DD4079B895E}" type="datetimeFigureOut">
              <a:rPr lang="en-CA" smtClean="0"/>
              <a:t>2026-10-14</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BD63ED47-E06C-442A-A155-11904C7CBBD8}" type="slidenum">
              <a:rPr lang="en-CA" smtClean="0"/>
              <a:t>‹#›</a:t>
            </a:fld>
            <a:endParaRPr lang="en-CA"/>
          </a:p>
        </p:txBody>
      </p:sp>
    </p:spTree>
    <p:extLst>
      <p:ext uri="{BB962C8B-B14F-4D97-AF65-F5344CB8AC3E}">
        <p14:creationId xmlns:p14="http://schemas.microsoft.com/office/powerpoint/2010/main" val="3250082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0329B5-FDE2-4EE6-A0DB-8DD4079B895E}" type="datetimeFigureOut">
              <a:rPr lang="en-CA" smtClean="0"/>
              <a:t>2026-10-14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D63ED47-E06C-442A-A155-11904C7CBBD8}" type="slidenum">
              <a:rPr lang="en-CA" smtClean="0"/>
              <a:t>‹#›</a:t>
            </a:fld>
            <a:endParaRPr lang="en-CA"/>
          </a:p>
        </p:txBody>
      </p:sp>
    </p:spTree>
    <p:extLst>
      <p:ext uri="{BB962C8B-B14F-4D97-AF65-F5344CB8AC3E}">
        <p14:creationId xmlns:p14="http://schemas.microsoft.com/office/powerpoint/2010/main" val="3551463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0329B5-FDE2-4EE6-A0DB-8DD4079B895E}" type="datetimeFigureOut">
              <a:rPr lang="en-CA" smtClean="0"/>
              <a:t>2026-10-14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BD63ED47-E06C-442A-A155-11904C7CBBD8}" type="slidenum">
              <a:rPr lang="en-CA" smtClean="0"/>
              <a:t>‹#›</a:t>
            </a:fld>
            <a:endParaRPr lang="en-CA"/>
          </a:p>
        </p:txBody>
      </p:sp>
    </p:spTree>
    <p:extLst>
      <p:ext uri="{BB962C8B-B14F-4D97-AF65-F5344CB8AC3E}">
        <p14:creationId xmlns:p14="http://schemas.microsoft.com/office/powerpoint/2010/main" val="363620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5E0329B5-FDE2-4EE6-A0DB-8DD4079B895E}" type="datetimeFigureOut">
              <a:rPr lang="en-CA" smtClean="0"/>
              <a:t>2026-10-14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D63ED47-E06C-442A-A155-11904C7CBBD8}" type="slidenum">
              <a:rPr lang="en-CA" smtClean="0"/>
              <a:t>‹#›</a:t>
            </a:fld>
            <a:endParaRPr lang="en-CA"/>
          </a:p>
        </p:txBody>
      </p:sp>
    </p:spTree>
    <p:extLst>
      <p:ext uri="{BB962C8B-B14F-4D97-AF65-F5344CB8AC3E}">
        <p14:creationId xmlns:p14="http://schemas.microsoft.com/office/powerpoint/2010/main" val="3877968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5E0329B5-FDE2-4EE6-A0DB-8DD4079B895E}" type="datetimeFigureOut">
              <a:rPr lang="en-CA" smtClean="0"/>
              <a:t>2026-10-14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BD63ED47-E06C-442A-A155-11904C7CBBD8}" type="slidenum">
              <a:rPr lang="en-CA" smtClean="0"/>
              <a:t>‹#›</a:t>
            </a:fld>
            <a:endParaRPr lang="en-CA"/>
          </a:p>
        </p:txBody>
      </p:sp>
    </p:spTree>
    <p:extLst>
      <p:ext uri="{BB962C8B-B14F-4D97-AF65-F5344CB8AC3E}">
        <p14:creationId xmlns:p14="http://schemas.microsoft.com/office/powerpoint/2010/main" val="1577959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0329B5-FDE2-4EE6-A0DB-8DD4079B895E}" type="datetimeFigureOut">
              <a:rPr lang="en-CA" smtClean="0"/>
              <a:t>2026-10-14</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63ED47-E06C-442A-A155-11904C7CBBD8}" type="slidenum">
              <a:rPr lang="en-CA" smtClean="0"/>
              <a:t>‹#›</a:t>
            </a:fld>
            <a:endParaRPr lang="en-CA"/>
          </a:p>
        </p:txBody>
      </p:sp>
    </p:spTree>
    <p:extLst>
      <p:ext uri="{BB962C8B-B14F-4D97-AF65-F5344CB8AC3E}">
        <p14:creationId xmlns:p14="http://schemas.microsoft.com/office/powerpoint/2010/main" val="1043365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37307" y="1124744"/>
            <a:ext cx="5436096" cy="1584176"/>
          </a:xfrm>
        </p:spPr>
        <p:txBody>
          <a:bodyPr>
            <a:normAutofit/>
          </a:bodyPr>
          <a:lstStyle/>
          <a:p>
            <a:r>
              <a:rPr lang="en-US" dirty="0" smtClean="0"/>
              <a:t>Brewing </a:t>
            </a:r>
            <a:r>
              <a:rPr lang="en-US" dirty="0" smtClean="0"/>
              <a:t>and Drinking </a:t>
            </a:r>
            <a:r>
              <a:rPr lang="en-US" dirty="0" smtClean="0"/>
              <a:t>Kingston 1790-1867</a:t>
            </a:r>
            <a:endParaRPr lang="en-CA" dirty="0"/>
          </a:p>
        </p:txBody>
      </p:sp>
      <p:sp>
        <p:nvSpPr>
          <p:cNvPr id="3" name="Subtitle 2"/>
          <p:cNvSpPr>
            <a:spLocks noGrp="1"/>
          </p:cNvSpPr>
          <p:nvPr>
            <p:ph type="subTitle" idx="1"/>
          </p:nvPr>
        </p:nvSpPr>
        <p:spPr>
          <a:xfrm>
            <a:off x="5652120" y="3645024"/>
            <a:ext cx="3672408" cy="1752600"/>
          </a:xfrm>
        </p:spPr>
        <p:txBody>
          <a:bodyPr/>
          <a:lstStyle/>
          <a:p>
            <a:pPr algn="l"/>
            <a:r>
              <a:rPr lang="en-US" dirty="0" smtClean="0">
                <a:solidFill>
                  <a:schemeClr val="tx1"/>
                </a:solidFill>
              </a:rPr>
              <a:t>Alan McLeod</a:t>
            </a:r>
          </a:p>
          <a:p>
            <a:pPr algn="l"/>
            <a:r>
              <a:rPr lang="en-US" dirty="0" smtClean="0">
                <a:solidFill>
                  <a:schemeClr val="tx1"/>
                </a:solidFill>
              </a:rPr>
              <a:t>October 22, 2026</a:t>
            </a:r>
            <a:endParaRPr lang="en-CA" dirty="0">
              <a:solidFill>
                <a:schemeClr val="tx1"/>
              </a:solidFill>
            </a:endParaRPr>
          </a:p>
        </p:txBody>
      </p:sp>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980727"/>
            <a:ext cx="3427714" cy="5269653"/>
          </a:xfrm>
          <a:prstGeom prst="rect">
            <a:avLst/>
          </a:prstGeom>
        </p:spPr>
      </p:pic>
    </p:spTree>
    <p:extLst>
      <p:ext uri="{BB962C8B-B14F-4D97-AF65-F5344CB8AC3E}">
        <p14:creationId xmlns:p14="http://schemas.microsoft.com/office/powerpoint/2010/main" val="5264899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27784" y="2420888"/>
            <a:ext cx="5946997" cy="830997"/>
          </a:xfrm>
          <a:prstGeom prst="rect">
            <a:avLst/>
          </a:prstGeom>
          <a:noFill/>
        </p:spPr>
        <p:txBody>
          <a:bodyPr wrap="square" rtlCol="0">
            <a:spAutoFit/>
          </a:bodyPr>
          <a:lstStyle/>
          <a:p>
            <a:r>
              <a:rPr lang="en-US" sz="4800" dirty="0" smtClean="0"/>
              <a:t>Any Questions?</a:t>
            </a:r>
            <a:endParaRPr lang="en-CA" sz="4800" dirty="0"/>
          </a:p>
        </p:txBody>
      </p:sp>
    </p:spTree>
    <p:extLst>
      <p:ext uri="{BB962C8B-B14F-4D97-AF65-F5344CB8AC3E}">
        <p14:creationId xmlns:p14="http://schemas.microsoft.com/office/powerpoint/2010/main" val="238633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48680"/>
            <a:ext cx="8229600" cy="1143000"/>
          </a:xfrm>
        </p:spPr>
        <p:txBody>
          <a:bodyPr/>
          <a:lstStyle/>
          <a:p>
            <a:r>
              <a:rPr lang="en-US" dirty="0" smtClean="0"/>
              <a:t>What Is Beer?</a:t>
            </a:r>
            <a:endParaRPr lang="en-CA" dirty="0"/>
          </a:p>
        </p:txBody>
      </p:sp>
      <p:sp>
        <p:nvSpPr>
          <p:cNvPr id="3" name="Content Placeholder 2"/>
          <p:cNvSpPr>
            <a:spLocks noGrp="1"/>
          </p:cNvSpPr>
          <p:nvPr>
            <p:ph idx="1"/>
          </p:nvPr>
        </p:nvSpPr>
        <p:spPr>
          <a:xfrm>
            <a:off x="683568" y="1916832"/>
            <a:ext cx="7869560" cy="4525963"/>
          </a:xfrm>
        </p:spPr>
        <p:txBody>
          <a:bodyPr>
            <a:normAutofit/>
          </a:bodyPr>
          <a:lstStyle/>
          <a:p>
            <a:r>
              <a:rPr lang="en-US" dirty="0" smtClean="0"/>
              <a:t>Water – not all water sources make good beer</a:t>
            </a:r>
          </a:p>
          <a:p>
            <a:r>
              <a:rPr lang="en-US" dirty="0" smtClean="0"/>
              <a:t>Malt – grain briefly sprouted then dried converts starches to sugar</a:t>
            </a:r>
          </a:p>
          <a:p>
            <a:r>
              <a:rPr lang="en-US" dirty="0" smtClean="0"/>
              <a:t>Yeast – converts sugar to alcohol and CO</a:t>
            </a:r>
            <a:r>
              <a:rPr lang="en-US" sz="2000" dirty="0" smtClean="0"/>
              <a:t>2</a:t>
            </a:r>
          </a:p>
          <a:p>
            <a:r>
              <a:rPr lang="en-US" dirty="0" smtClean="0"/>
              <a:t>Hops – green blossoms of a woodland vine </a:t>
            </a:r>
          </a:p>
          <a:p>
            <a:r>
              <a:rPr lang="en-US" dirty="0" smtClean="0"/>
              <a:t>Very Basic Equipment – iron pot and casks</a:t>
            </a:r>
            <a:endParaRPr lang="en-CA" dirty="0"/>
          </a:p>
        </p:txBody>
      </p:sp>
    </p:spTree>
    <p:extLst>
      <p:ext uri="{BB962C8B-B14F-4D97-AF65-F5344CB8AC3E}">
        <p14:creationId xmlns:p14="http://schemas.microsoft.com/office/powerpoint/2010/main" val="3135168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2325328"/>
            <a:ext cx="7992888" cy="4031873"/>
          </a:xfrm>
          <a:prstGeom prst="rect">
            <a:avLst/>
          </a:prstGeom>
          <a:noFill/>
        </p:spPr>
        <p:txBody>
          <a:bodyPr wrap="square" rtlCol="0">
            <a:spAutoFit/>
          </a:bodyPr>
          <a:lstStyle/>
          <a:p>
            <a:endParaRPr lang="en-US" sz="3200" dirty="0"/>
          </a:p>
          <a:p>
            <a:pPr marL="457200" indent="-457200">
              <a:buFont typeface="Arial" panose="020B0604020202020204" pitchFamily="34" charset="0"/>
              <a:buChar char="•"/>
            </a:pPr>
            <a:r>
              <a:rPr lang="en-US" sz="3200" dirty="0"/>
              <a:t>l</a:t>
            </a:r>
            <a:r>
              <a:rPr lang="en-US" sz="3200" dirty="0" smtClean="0"/>
              <a:t>inks historic events to day-to-day life</a:t>
            </a:r>
          </a:p>
          <a:p>
            <a:pPr marL="457200" indent="-457200">
              <a:buFont typeface="Arial" panose="020B0604020202020204" pitchFamily="34" charset="0"/>
              <a:buChar char="•"/>
            </a:pPr>
            <a:r>
              <a:rPr lang="en-US" sz="3200" dirty="0" smtClean="0"/>
              <a:t>traces path of economic development</a:t>
            </a:r>
          </a:p>
          <a:p>
            <a:pPr marL="457200" indent="-457200">
              <a:buFont typeface="Arial" panose="020B0604020202020204" pitchFamily="34" charset="0"/>
              <a:buChar char="•"/>
            </a:pPr>
            <a:r>
              <a:rPr lang="en-US" sz="3200" dirty="0"/>
              <a:t>i</a:t>
            </a:r>
            <a:r>
              <a:rPr lang="en-US" sz="3200" dirty="0" smtClean="0"/>
              <a:t>llustrates differences between social classes</a:t>
            </a:r>
          </a:p>
          <a:p>
            <a:pPr marL="457200" indent="-457200">
              <a:buFont typeface="Arial" panose="020B0604020202020204" pitchFamily="34" charset="0"/>
              <a:buChar char="•"/>
            </a:pPr>
            <a:r>
              <a:rPr lang="en-US" sz="3200" dirty="0" smtClean="0"/>
              <a:t>invites comparison with today’s social standards </a:t>
            </a:r>
          </a:p>
          <a:p>
            <a:pPr marL="457200" indent="-457200">
              <a:buFont typeface="Arial" panose="020B0604020202020204" pitchFamily="34" charset="0"/>
              <a:buChar char="•"/>
            </a:pPr>
            <a:endParaRPr lang="en-US" sz="3200" dirty="0" smtClean="0"/>
          </a:p>
          <a:p>
            <a:pPr marL="457200" indent="-457200">
              <a:buFont typeface="Arial" panose="020B0604020202020204" pitchFamily="34" charset="0"/>
              <a:buChar char="•"/>
            </a:pPr>
            <a:endParaRPr lang="en-CA" sz="3200" dirty="0"/>
          </a:p>
        </p:txBody>
      </p:sp>
      <p:sp>
        <p:nvSpPr>
          <p:cNvPr id="3" name="TextBox 2"/>
          <p:cNvSpPr txBox="1"/>
          <p:nvPr/>
        </p:nvSpPr>
        <p:spPr>
          <a:xfrm>
            <a:off x="107504" y="1412776"/>
            <a:ext cx="8928992" cy="984885"/>
          </a:xfrm>
          <a:prstGeom prst="rect">
            <a:avLst/>
          </a:prstGeom>
          <a:noFill/>
        </p:spPr>
        <p:txBody>
          <a:bodyPr wrap="square" rtlCol="0">
            <a:spAutoFit/>
          </a:bodyPr>
          <a:lstStyle/>
          <a:p>
            <a:pPr algn="ctr">
              <a:tabLst>
                <a:tab pos="2058988" algn="l"/>
              </a:tabLst>
            </a:pPr>
            <a:r>
              <a:rPr lang="en-US" sz="4000" dirty="0"/>
              <a:t>Why </a:t>
            </a:r>
            <a:r>
              <a:rPr lang="en-US" sz="4000" dirty="0" smtClean="0"/>
              <a:t>Study </a:t>
            </a:r>
            <a:r>
              <a:rPr lang="en-US" sz="4000" dirty="0"/>
              <a:t>B</a:t>
            </a:r>
            <a:r>
              <a:rPr lang="en-US" sz="4000" dirty="0" smtClean="0"/>
              <a:t>rewing?</a:t>
            </a:r>
            <a:endParaRPr lang="en-US" sz="4000" dirty="0"/>
          </a:p>
          <a:p>
            <a:endParaRPr lang="en-CA" dirty="0"/>
          </a:p>
        </p:txBody>
      </p:sp>
    </p:spTree>
    <p:extLst>
      <p:ext uri="{BB962C8B-B14F-4D97-AF65-F5344CB8AC3E}">
        <p14:creationId xmlns:p14="http://schemas.microsoft.com/office/powerpoint/2010/main" val="3316354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7200"/>
            <a:ext cx="8229600" cy="1143000"/>
          </a:xfrm>
        </p:spPr>
        <p:txBody>
          <a:bodyPr/>
          <a:lstStyle/>
          <a:p>
            <a:r>
              <a:rPr lang="en-US" dirty="0" smtClean="0"/>
              <a:t>Finding The Information	</a:t>
            </a:r>
            <a:endParaRPr lang="en-CA" dirty="0"/>
          </a:p>
        </p:txBody>
      </p:sp>
      <p:sp>
        <p:nvSpPr>
          <p:cNvPr id="3" name="Content Placeholder 2"/>
          <p:cNvSpPr>
            <a:spLocks noGrp="1"/>
          </p:cNvSpPr>
          <p:nvPr>
            <p:ph idx="1"/>
          </p:nvPr>
        </p:nvSpPr>
        <p:spPr>
          <a:xfrm>
            <a:off x="4067944" y="1415957"/>
            <a:ext cx="4690864" cy="4029267"/>
          </a:xfrm>
        </p:spPr>
        <p:txBody>
          <a:bodyPr>
            <a:normAutofit lnSpcReduction="10000"/>
          </a:bodyPr>
          <a:lstStyle/>
          <a:p>
            <a:pPr marL="0" indent="0">
              <a:buNone/>
            </a:pPr>
            <a:r>
              <a:rPr lang="en-US" sz="2400" dirty="0" smtClean="0"/>
              <a:t>“On </a:t>
            </a:r>
            <a:r>
              <a:rPr lang="en-US" sz="2400" dirty="0"/>
              <a:t>May 27, 1794, a petition had been presented in Council on his behalf for “a Piece of Land about the usual Size of a Town Lot, situated on the West side of a Lot lately laid out for the Kingston Brewery, to be bounded on the North by the said Brewery on the East by a small run of Water, on the South by the Common, &amp; on the West by the top Bank</a:t>
            </a:r>
            <a:r>
              <a:rPr lang="en-US" sz="2400" dirty="0" smtClean="0"/>
              <a:t>…”</a:t>
            </a:r>
          </a:p>
          <a:p>
            <a:pPr marL="0" indent="0">
              <a:buNone/>
            </a:pPr>
            <a:endParaRPr lang="en-CA" sz="2800" dirty="0"/>
          </a:p>
        </p:txBody>
      </p:sp>
      <p:sp>
        <p:nvSpPr>
          <p:cNvPr id="4" name="TextBox 3"/>
          <p:cNvSpPr txBox="1"/>
          <p:nvPr/>
        </p:nvSpPr>
        <p:spPr>
          <a:xfrm>
            <a:off x="4355976" y="5445224"/>
            <a:ext cx="4768898" cy="646331"/>
          </a:xfrm>
          <a:prstGeom prst="rect">
            <a:avLst/>
          </a:prstGeom>
          <a:noFill/>
        </p:spPr>
        <p:txBody>
          <a:bodyPr wrap="square" rtlCol="0">
            <a:spAutoFit/>
          </a:bodyPr>
          <a:lstStyle/>
          <a:p>
            <a:r>
              <a:rPr lang="en-US" dirty="0" smtClean="0"/>
              <a:t>1790 map with 1794 text From</a:t>
            </a:r>
            <a:r>
              <a:rPr lang="en-US" dirty="0"/>
              <a:t> </a:t>
            </a:r>
            <a:r>
              <a:rPr lang="en-US" i="1" dirty="0"/>
              <a:t>The Parish Register of Kingston Upper Canada </a:t>
            </a:r>
            <a:r>
              <a:rPr lang="en-US" i="1" dirty="0" smtClean="0"/>
              <a:t>1785-1811</a:t>
            </a:r>
            <a:r>
              <a:rPr lang="en-US" dirty="0" smtClean="0"/>
              <a:t>. </a:t>
            </a:r>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268760"/>
            <a:ext cx="3528392" cy="5229200"/>
          </a:xfrm>
          <a:prstGeom prst="rect">
            <a:avLst/>
          </a:prstGeom>
        </p:spPr>
      </p:pic>
    </p:spTree>
    <p:extLst>
      <p:ext uri="{BB962C8B-B14F-4D97-AF65-F5344CB8AC3E}">
        <p14:creationId xmlns:p14="http://schemas.microsoft.com/office/powerpoint/2010/main" val="42191445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0072" y="260648"/>
            <a:ext cx="3923928" cy="1143000"/>
          </a:xfrm>
        </p:spPr>
        <p:txBody>
          <a:bodyPr>
            <a:normAutofit fontScale="90000"/>
          </a:bodyPr>
          <a:lstStyle/>
          <a:p>
            <a:r>
              <a:rPr lang="en-US" dirty="0" smtClean="0"/>
              <a:t> Same Area 1849</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619040"/>
            <a:ext cx="5112568" cy="5462067"/>
          </a:xfrm>
        </p:spPr>
      </p:pic>
      <p:sp>
        <p:nvSpPr>
          <p:cNvPr id="5" name="TextBox 4"/>
          <p:cNvSpPr txBox="1"/>
          <p:nvPr/>
        </p:nvSpPr>
        <p:spPr>
          <a:xfrm>
            <a:off x="5508104" y="1340768"/>
            <a:ext cx="3635896" cy="5016758"/>
          </a:xfrm>
          <a:prstGeom prst="rect">
            <a:avLst/>
          </a:prstGeom>
          <a:noFill/>
        </p:spPr>
        <p:txBody>
          <a:bodyPr wrap="square" rtlCol="0">
            <a:spAutoFit/>
          </a:bodyPr>
          <a:lstStyle/>
          <a:p>
            <a:r>
              <a:rPr lang="en-US" sz="3200" dirty="0" smtClean="0"/>
              <a:t>Structures of the successor to the original Kingston Brewery still sits at Bay and Wellington. In 1849 (shown at </a:t>
            </a:r>
            <a:r>
              <a:rPr lang="en-US" sz="3200" dirty="0" smtClean="0">
                <a:solidFill>
                  <a:srgbClr val="FF0000"/>
                </a:solidFill>
              </a:rPr>
              <a:t>A</a:t>
            </a:r>
            <a:r>
              <a:rPr lang="en-US" sz="3200" dirty="0" smtClean="0"/>
              <a:t>) it’s set </a:t>
            </a:r>
            <a:r>
              <a:rPr lang="en-US" sz="3200" dirty="0"/>
              <a:t>among </a:t>
            </a:r>
            <a:r>
              <a:rPr lang="en-US" sz="3200" dirty="0" smtClean="0"/>
              <a:t>military </a:t>
            </a:r>
            <a:r>
              <a:rPr lang="en-US" sz="3200" dirty="0"/>
              <a:t>buildings </a:t>
            </a:r>
            <a:r>
              <a:rPr lang="en-US" sz="3200" dirty="0" smtClean="0"/>
              <a:t>and not in line with street grid.</a:t>
            </a:r>
            <a:endParaRPr lang="en-CA" sz="3200" dirty="0"/>
          </a:p>
        </p:txBody>
      </p:sp>
      <p:cxnSp>
        <p:nvCxnSpPr>
          <p:cNvPr id="8" name="Straight Arrow Connector 7"/>
          <p:cNvCxnSpPr/>
          <p:nvPr/>
        </p:nvCxnSpPr>
        <p:spPr>
          <a:xfrm>
            <a:off x="2735796" y="1741458"/>
            <a:ext cx="180020" cy="1846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300371" y="1268760"/>
            <a:ext cx="481222" cy="707886"/>
          </a:xfrm>
          <a:prstGeom prst="rect">
            <a:avLst/>
          </a:prstGeom>
          <a:noFill/>
        </p:spPr>
        <p:txBody>
          <a:bodyPr wrap="none" rtlCol="0">
            <a:spAutoFit/>
          </a:bodyPr>
          <a:lstStyle/>
          <a:p>
            <a:r>
              <a:rPr lang="en-US" sz="4000" dirty="0" smtClean="0">
                <a:solidFill>
                  <a:srgbClr val="FF0000"/>
                </a:solidFill>
              </a:rPr>
              <a:t>A</a:t>
            </a:r>
            <a:endParaRPr lang="en-CA" sz="4000" dirty="0">
              <a:solidFill>
                <a:srgbClr val="FF0000"/>
              </a:solidFill>
            </a:endParaRPr>
          </a:p>
        </p:txBody>
      </p:sp>
    </p:spTree>
    <p:extLst>
      <p:ext uri="{BB962C8B-B14F-4D97-AF65-F5344CB8AC3E}">
        <p14:creationId xmlns:p14="http://schemas.microsoft.com/office/powerpoint/2010/main" val="33372809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Kingston Brewery in 1908</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1412776"/>
            <a:ext cx="6506071" cy="4525963"/>
          </a:xfrm>
        </p:spPr>
      </p:pic>
      <p:sp>
        <p:nvSpPr>
          <p:cNvPr id="5" name="TextBox 4"/>
          <p:cNvSpPr txBox="1"/>
          <p:nvPr/>
        </p:nvSpPr>
        <p:spPr>
          <a:xfrm>
            <a:off x="1115616" y="6093296"/>
            <a:ext cx="7310595" cy="369332"/>
          </a:xfrm>
          <a:prstGeom prst="rect">
            <a:avLst/>
          </a:prstGeom>
          <a:noFill/>
        </p:spPr>
        <p:txBody>
          <a:bodyPr wrap="square" rtlCol="0">
            <a:spAutoFit/>
          </a:bodyPr>
          <a:lstStyle/>
          <a:p>
            <a:r>
              <a:rPr lang="en-US" dirty="0" smtClean="0"/>
              <a:t>      Detail of a 1908 Fire Insurance Map, </a:t>
            </a:r>
            <a:r>
              <a:rPr lang="en-US" dirty="0"/>
              <a:t>c</a:t>
            </a:r>
            <a:r>
              <a:rPr lang="en-US" dirty="0" smtClean="0"/>
              <a:t>orner of Bay and Wellington</a:t>
            </a:r>
            <a:endParaRPr lang="en-CA" dirty="0"/>
          </a:p>
        </p:txBody>
      </p:sp>
    </p:spTree>
    <p:extLst>
      <p:ext uri="{BB962C8B-B14F-4D97-AF65-F5344CB8AC3E}">
        <p14:creationId xmlns:p14="http://schemas.microsoft.com/office/powerpoint/2010/main" val="677938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Bay and Wellington Today</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7200" y="1826096"/>
            <a:ext cx="5689600" cy="4267200"/>
          </a:xfrm>
        </p:spPr>
      </p:pic>
    </p:spTree>
    <p:extLst>
      <p:ext uri="{BB962C8B-B14F-4D97-AF65-F5344CB8AC3E}">
        <p14:creationId xmlns:p14="http://schemas.microsoft.com/office/powerpoint/2010/main" val="3600853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99592" y="1844824"/>
            <a:ext cx="7720513" cy="4093428"/>
          </a:xfrm>
          <a:prstGeom prst="rect">
            <a:avLst/>
          </a:prstGeom>
          <a:noFill/>
        </p:spPr>
        <p:txBody>
          <a:bodyPr wrap="square" rtlCol="0">
            <a:spAutoFit/>
          </a:bodyPr>
          <a:lstStyle/>
          <a:p>
            <a:r>
              <a:rPr lang="en-US" sz="2600" dirty="0" smtClean="0"/>
              <a:t>1783/1784: Crown survey, Loyalist settlers soon arrive</a:t>
            </a:r>
          </a:p>
          <a:p>
            <a:r>
              <a:rPr lang="en-US" sz="2600" dirty="0" smtClean="0"/>
              <a:t>1785: </a:t>
            </a:r>
            <a:r>
              <a:rPr lang="en-US" sz="2600" dirty="0"/>
              <a:t>n</a:t>
            </a:r>
            <a:r>
              <a:rPr lang="en-US" sz="2600" dirty="0" smtClean="0"/>
              <a:t>avy and government moves from Carlton Island</a:t>
            </a:r>
          </a:p>
          <a:p>
            <a:r>
              <a:rPr lang="en-US" sz="2600" dirty="0" smtClean="0"/>
              <a:t>1790s /1820s: military and merchant wheat economy</a:t>
            </a:r>
          </a:p>
          <a:p>
            <a:r>
              <a:rPr lang="en-US" sz="2600" dirty="0" smtClean="0"/>
              <a:t>1815/1846: UK corn laws stifle wheat trade with Britain </a:t>
            </a:r>
          </a:p>
          <a:p>
            <a:r>
              <a:rPr lang="en-US" sz="2600" dirty="0" smtClean="0"/>
              <a:t>1832: opening of Rideau Canal</a:t>
            </a:r>
          </a:p>
          <a:p>
            <a:r>
              <a:rPr lang="en-US" sz="2600" dirty="0" smtClean="0"/>
              <a:t>1832/1840: Fort Henry built</a:t>
            </a:r>
          </a:p>
          <a:p>
            <a:r>
              <a:rPr lang="en-US" sz="2600" dirty="0" smtClean="0"/>
              <a:t>1840: fire destroys much of core of Kingston</a:t>
            </a:r>
          </a:p>
          <a:p>
            <a:r>
              <a:rPr lang="en-US" sz="2600" dirty="0" smtClean="0"/>
              <a:t>1841/1844: Capital of United Canada</a:t>
            </a:r>
          </a:p>
          <a:p>
            <a:r>
              <a:rPr lang="en-US" sz="2600" dirty="0" smtClean="0"/>
              <a:t>1846: Kingston Town Act brings municipal government</a:t>
            </a:r>
          </a:p>
          <a:p>
            <a:r>
              <a:rPr lang="en-US" sz="2600" dirty="0" smtClean="0"/>
              <a:t>1850s: railway connects London Ontario</a:t>
            </a:r>
            <a:endParaRPr lang="en-CA" sz="2600" dirty="0"/>
          </a:p>
        </p:txBody>
      </p:sp>
      <p:sp>
        <p:nvSpPr>
          <p:cNvPr id="4" name="TextBox 3"/>
          <p:cNvSpPr txBox="1"/>
          <p:nvPr/>
        </p:nvSpPr>
        <p:spPr>
          <a:xfrm>
            <a:off x="179512" y="644495"/>
            <a:ext cx="8856984" cy="1200329"/>
          </a:xfrm>
          <a:prstGeom prst="rect">
            <a:avLst/>
          </a:prstGeom>
          <a:noFill/>
        </p:spPr>
        <p:txBody>
          <a:bodyPr wrap="square" rtlCol="0">
            <a:spAutoFit/>
          </a:bodyPr>
          <a:lstStyle/>
          <a:p>
            <a:pPr algn="ctr"/>
            <a:r>
              <a:rPr lang="en-US" sz="3600" dirty="0" smtClean="0"/>
              <a:t>Key events </a:t>
            </a:r>
            <a:r>
              <a:rPr lang="en-US" sz="3600" dirty="0"/>
              <a:t>in British Kingston pre-1860</a:t>
            </a:r>
          </a:p>
          <a:p>
            <a:pPr algn="ctr"/>
            <a:endParaRPr lang="en-CA" sz="3600" dirty="0"/>
          </a:p>
        </p:txBody>
      </p:sp>
    </p:spTree>
    <p:extLst>
      <p:ext uri="{BB962C8B-B14F-4D97-AF65-F5344CB8AC3E}">
        <p14:creationId xmlns:p14="http://schemas.microsoft.com/office/powerpoint/2010/main" val="10254807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of Kingston’s Classes</a:t>
            </a:r>
            <a:endParaRPr lang="en-CA" dirty="0"/>
          </a:p>
        </p:txBody>
      </p:sp>
      <p:sp>
        <p:nvSpPr>
          <p:cNvPr id="3" name="Content Placeholder 2"/>
          <p:cNvSpPr>
            <a:spLocks noGrp="1"/>
          </p:cNvSpPr>
          <p:nvPr>
            <p:ph idx="1"/>
          </p:nvPr>
        </p:nvSpPr>
        <p:spPr>
          <a:xfrm>
            <a:off x="827584" y="1600200"/>
            <a:ext cx="7859216" cy="4525963"/>
          </a:xfrm>
        </p:spPr>
        <p:txBody>
          <a:bodyPr/>
          <a:lstStyle/>
          <a:p>
            <a:pPr marL="0" indent="0">
              <a:lnSpc>
                <a:spcPct val="150000"/>
              </a:lnSpc>
              <a:buNone/>
            </a:pPr>
            <a:r>
              <a:rPr lang="en-US" dirty="0" smtClean="0"/>
              <a:t>Soldiers: 1795 diary observations</a:t>
            </a:r>
          </a:p>
          <a:p>
            <a:pPr marL="0" indent="0">
              <a:lnSpc>
                <a:spcPct val="150000"/>
              </a:lnSpc>
              <a:buNone/>
            </a:pPr>
            <a:r>
              <a:rPr lang="en-US" dirty="0" smtClean="0"/>
              <a:t>Brewers: 1793 mapping / </a:t>
            </a:r>
            <a:r>
              <a:rPr lang="en-US" dirty="0" err="1" smtClean="0"/>
              <a:t>newpaper</a:t>
            </a:r>
            <a:r>
              <a:rPr lang="en-US" dirty="0" smtClean="0"/>
              <a:t> ads</a:t>
            </a:r>
          </a:p>
          <a:p>
            <a:pPr marL="0" indent="0">
              <a:lnSpc>
                <a:spcPct val="150000"/>
              </a:lnSpc>
              <a:buNone/>
            </a:pPr>
            <a:r>
              <a:rPr lang="en-US" dirty="0" smtClean="0"/>
              <a:t>Farmers: Bath’s Andrew Miller</a:t>
            </a:r>
          </a:p>
          <a:p>
            <a:pPr marL="0" indent="0">
              <a:lnSpc>
                <a:spcPct val="150000"/>
              </a:lnSpc>
              <a:buNone/>
            </a:pPr>
            <a:r>
              <a:rPr lang="en-US" dirty="0" smtClean="0"/>
              <a:t>Leaders / </a:t>
            </a:r>
            <a:r>
              <a:rPr lang="en-US" dirty="0" err="1" smtClean="0"/>
              <a:t>Mercentilists</a:t>
            </a:r>
            <a:r>
              <a:rPr lang="en-US" dirty="0" smtClean="0"/>
              <a:t>: Richard Cartwright </a:t>
            </a:r>
            <a:r>
              <a:rPr lang="en-US" dirty="0" err="1" smtClean="0"/>
              <a:t>Jr</a:t>
            </a:r>
            <a:endParaRPr lang="en-US" dirty="0" smtClean="0"/>
          </a:p>
        </p:txBody>
      </p:sp>
    </p:spTree>
    <p:extLst>
      <p:ext uri="{BB962C8B-B14F-4D97-AF65-F5344CB8AC3E}">
        <p14:creationId xmlns:p14="http://schemas.microsoft.com/office/powerpoint/2010/main" val="930057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a:bodyPr>
          <a:lstStyle/>
          <a:p>
            <a:r>
              <a:rPr lang="en-US" dirty="0" smtClean="0"/>
              <a:t>Richard Cartwright Jr.</a:t>
            </a:r>
            <a:endParaRPr lang="en-CA" dirty="0"/>
          </a:p>
        </p:txBody>
      </p:sp>
      <p:sp>
        <p:nvSpPr>
          <p:cNvPr id="3" name="Content Placeholder 2"/>
          <p:cNvSpPr>
            <a:spLocks noGrp="1"/>
          </p:cNvSpPr>
          <p:nvPr>
            <p:ph idx="1"/>
          </p:nvPr>
        </p:nvSpPr>
        <p:spPr>
          <a:xfrm>
            <a:off x="4283968" y="1340768"/>
            <a:ext cx="4644008" cy="4525963"/>
          </a:xfrm>
        </p:spPr>
        <p:txBody>
          <a:bodyPr>
            <a:noAutofit/>
          </a:bodyPr>
          <a:lstStyle/>
          <a:p>
            <a:pPr marL="0" indent="0">
              <a:buNone/>
            </a:pPr>
            <a:r>
              <a:rPr lang="en-US" sz="2000" dirty="0"/>
              <a:t>Richard Cartwright Jr. was </a:t>
            </a:r>
            <a:r>
              <a:rPr lang="en-US" sz="2000" dirty="0" smtClean="0"/>
              <a:t>the </a:t>
            </a:r>
            <a:r>
              <a:rPr lang="en-US" sz="2000" dirty="0"/>
              <a:t>leading </a:t>
            </a:r>
            <a:r>
              <a:rPr lang="en-US" sz="2000" dirty="0" smtClean="0"/>
              <a:t>commercial and political Loyalist </a:t>
            </a:r>
            <a:r>
              <a:rPr lang="en-US" sz="2000" dirty="0"/>
              <a:t>to settle in Kingston. </a:t>
            </a:r>
            <a:r>
              <a:rPr lang="en-US" sz="2000" dirty="0" smtClean="0"/>
              <a:t>During the American Revolution, he gained experience </a:t>
            </a:r>
            <a:r>
              <a:rPr lang="en-US" sz="2000" dirty="0"/>
              <a:t>in military provisioning </a:t>
            </a:r>
            <a:r>
              <a:rPr lang="en-US" sz="2000" dirty="0" smtClean="0"/>
              <a:t>and commercial </a:t>
            </a:r>
            <a:r>
              <a:rPr lang="en-US" sz="2000" dirty="0"/>
              <a:t>contacts</a:t>
            </a:r>
            <a:r>
              <a:rPr lang="en-US" sz="2000" dirty="0" smtClean="0"/>
              <a:t>.</a:t>
            </a:r>
            <a:r>
              <a:rPr lang="en-US" sz="2000" dirty="0"/>
              <a:t> </a:t>
            </a:r>
            <a:endParaRPr lang="en-US" sz="2000" dirty="0" smtClean="0"/>
          </a:p>
          <a:p>
            <a:pPr marL="0" indent="0">
              <a:buNone/>
            </a:pPr>
            <a:endParaRPr lang="en-US" sz="2000" dirty="0" smtClean="0"/>
          </a:p>
          <a:p>
            <a:pPr marL="0" indent="0">
              <a:buNone/>
            </a:pPr>
            <a:r>
              <a:rPr lang="en-US" sz="2000" dirty="0" smtClean="0"/>
              <a:t>By 1793 his firm held exclusive garrison supply contracts in lower Great Lakes. He built his commercial </a:t>
            </a:r>
            <a:r>
              <a:rPr lang="en-US" sz="2000" dirty="0"/>
              <a:t>empire of the St </a:t>
            </a:r>
            <a:r>
              <a:rPr lang="en-US" sz="2000" dirty="0" smtClean="0"/>
              <a:t>Lawrence </a:t>
            </a:r>
            <a:r>
              <a:rPr lang="en-US" sz="2000" dirty="0"/>
              <a:t>from </a:t>
            </a:r>
            <a:r>
              <a:rPr lang="en-US" sz="2000" dirty="0" smtClean="0"/>
              <a:t>England to Montreal </a:t>
            </a:r>
            <a:r>
              <a:rPr lang="en-US" sz="2000" dirty="0"/>
              <a:t>and through Kingston to </a:t>
            </a:r>
            <a:r>
              <a:rPr lang="en-US" sz="2000" dirty="0" smtClean="0"/>
              <a:t>Niagara until his death in 1815 at just 55. In </a:t>
            </a:r>
            <a:r>
              <a:rPr lang="en-US" sz="2000" dirty="0"/>
              <a:t>1801 more than 25 per cent of all the flour shipped to Montreal from </a:t>
            </a:r>
            <a:r>
              <a:rPr lang="en-US" sz="2000" dirty="0" smtClean="0"/>
              <a:t>Upper Canada was his property.</a:t>
            </a:r>
            <a:endParaRPr lang="en-CA"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579" y="1412776"/>
            <a:ext cx="3630782" cy="4608512"/>
          </a:xfrm>
          <a:prstGeom prst="rect">
            <a:avLst/>
          </a:prstGeom>
        </p:spPr>
      </p:pic>
      <p:sp>
        <p:nvSpPr>
          <p:cNvPr id="5" name="TextBox 4"/>
          <p:cNvSpPr txBox="1"/>
          <p:nvPr/>
        </p:nvSpPr>
        <p:spPr>
          <a:xfrm>
            <a:off x="257997" y="6030341"/>
            <a:ext cx="3809947" cy="646331"/>
          </a:xfrm>
          <a:prstGeom prst="rect">
            <a:avLst/>
          </a:prstGeom>
          <a:noFill/>
        </p:spPr>
        <p:txBody>
          <a:bodyPr wrap="square" rtlCol="0">
            <a:spAutoFit/>
          </a:bodyPr>
          <a:lstStyle/>
          <a:p>
            <a:r>
              <a:rPr lang="en-US" i="1" dirty="0" smtClean="0"/>
              <a:t>Sketch of </a:t>
            </a:r>
            <a:r>
              <a:rPr lang="en-US" i="1" dirty="0" err="1" smtClean="0"/>
              <a:t>Cartwrights’</a:t>
            </a:r>
            <a:r>
              <a:rPr lang="en-US" i="1" dirty="0" smtClean="0"/>
              <a:t> mill, </a:t>
            </a:r>
            <a:r>
              <a:rPr lang="en-US" i="1" dirty="0" err="1" smtClean="0"/>
              <a:t>Napanee</a:t>
            </a:r>
            <a:r>
              <a:rPr lang="en-US" i="1" dirty="0" smtClean="0"/>
              <a:t>,</a:t>
            </a:r>
            <a:r>
              <a:rPr lang="en-US" i="1" dirty="0"/>
              <a:t> </a:t>
            </a:r>
            <a:r>
              <a:rPr lang="en-US" i="1" dirty="0" smtClean="0"/>
              <a:t>by Lady Simcoe</a:t>
            </a:r>
            <a:endParaRPr lang="en-CA" i="1" dirty="0"/>
          </a:p>
        </p:txBody>
      </p:sp>
    </p:spTree>
    <p:extLst>
      <p:ext uri="{BB962C8B-B14F-4D97-AF65-F5344CB8AC3E}">
        <p14:creationId xmlns:p14="http://schemas.microsoft.com/office/powerpoint/2010/main" val="5316633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Loyalist Brewing 1780s</a:t>
            </a:r>
            <a:endParaRPr lang="en-CA" dirty="0"/>
          </a:p>
        </p:txBody>
      </p:sp>
      <p:sp>
        <p:nvSpPr>
          <p:cNvPr id="3" name="Content Placeholder 2"/>
          <p:cNvSpPr>
            <a:spLocks noGrp="1"/>
          </p:cNvSpPr>
          <p:nvPr>
            <p:ph idx="1"/>
          </p:nvPr>
        </p:nvSpPr>
        <p:spPr>
          <a:xfrm>
            <a:off x="683568" y="1628800"/>
            <a:ext cx="8280920" cy="4824536"/>
          </a:xfrm>
        </p:spPr>
        <p:txBody>
          <a:bodyPr>
            <a:normAutofit/>
          </a:bodyPr>
          <a:lstStyle/>
          <a:p>
            <a:pPr marL="0" indent="0">
              <a:buNone/>
            </a:pPr>
            <a:r>
              <a:rPr lang="en-US" dirty="0" smtClean="0"/>
              <a:t>Joel Stone, founder of </a:t>
            </a:r>
            <a:r>
              <a:rPr lang="en-US" dirty="0" err="1" smtClean="0"/>
              <a:t>Ganonoque</a:t>
            </a:r>
            <a:r>
              <a:rPr lang="en-US" dirty="0" smtClean="0"/>
              <a:t> arrives in western townships Quebec in 1787:</a:t>
            </a:r>
          </a:p>
          <a:p>
            <a:pPr marL="400050" lvl="1" indent="0">
              <a:buNone/>
            </a:pPr>
            <a:r>
              <a:rPr lang="en-US" dirty="0" smtClean="0"/>
              <a:t>“</a:t>
            </a:r>
            <a:r>
              <a:rPr lang="en-US" i="1" dirty="0" smtClean="0"/>
              <a:t>Stone </a:t>
            </a:r>
            <a:r>
              <a:rPr lang="en-US" i="1" dirty="0"/>
              <a:t>once had high hopes in this new land, even petitioning Sir Guy Carleton to make him “Deputy Surveyor General.” Stone would receive no such government office upon arriving in Canada. Instead he wrote to his father, “I have begun making malt brewing beer and distilling spirituous liquors from wheat, barley, rye etc…</a:t>
            </a:r>
            <a:r>
              <a:rPr lang="en-US" dirty="0"/>
              <a:t>”</a:t>
            </a:r>
            <a:endParaRPr lang="en-CA" dirty="0"/>
          </a:p>
        </p:txBody>
      </p:sp>
    </p:spTree>
    <p:extLst>
      <p:ext uri="{BB962C8B-B14F-4D97-AF65-F5344CB8AC3E}">
        <p14:creationId xmlns:p14="http://schemas.microsoft.com/office/powerpoint/2010/main" val="1737228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Kingston in 1790s</a:t>
            </a:r>
            <a:endParaRPr lang="en-CA" dirty="0"/>
          </a:p>
        </p:txBody>
      </p:sp>
      <p:sp>
        <p:nvSpPr>
          <p:cNvPr id="3" name="Content Placeholder 2"/>
          <p:cNvSpPr>
            <a:spLocks noGrp="1"/>
          </p:cNvSpPr>
          <p:nvPr>
            <p:ph idx="1"/>
          </p:nvPr>
        </p:nvSpPr>
        <p:spPr>
          <a:xfrm>
            <a:off x="3923928" y="1412776"/>
            <a:ext cx="4752528" cy="4925144"/>
          </a:xfrm>
        </p:spPr>
        <p:txBody>
          <a:bodyPr>
            <a:normAutofit fontScale="70000" lnSpcReduction="20000"/>
          </a:bodyPr>
          <a:lstStyle/>
          <a:p>
            <a:pPr marL="0" indent="0">
              <a:buNone/>
            </a:pPr>
            <a:r>
              <a:rPr lang="fr-FR" dirty="0" smtClean="0"/>
              <a:t>The Duke </a:t>
            </a:r>
            <a:r>
              <a:rPr lang="fr-FR" dirty="0"/>
              <a:t>de La </a:t>
            </a:r>
            <a:r>
              <a:rPr lang="fr-FR" dirty="0" err="1"/>
              <a:t>Rochefoucault</a:t>
            </a:r>
            <a:r>
              <a:rPr lang="fr-FR" dirty="0"/>
              <a:t> </a:t>
            </a:r>
            <a:r>
              <a:rPr lang="fr-FR" dirty="0" smtClean="0"/>
              <a:t>Liancourt</a:t>
            </a:r>
            <a:r>
              <a:rPr lang="fr-FR" dirty="0"/>
              <a:t> </a:t>
            </a:r>
            <a:r>
              <a:rPr lang="fr-FR" dirty="0" err="1" smtClean="0"/>
              <a:t>travels</a:t>
            </a:r>
            <a:r>
              <a:rPr lang="fr-FR" dirty="0" smtClean="0"/>
              <a:t> </a:t>
            </a:r>
            <a:r>
              <a:rPr lang="fr-FR" dirty="0" err="1" smtClean="0"/>
              <a:t>through</a:t>
            </a:r>
            <a:r>
              <a:rPr lang="fr-FR" dirty="0" smtClean="0"/>
              <a:t> in the mid-1790s: </a:t>
            </a:r>
          </a:p>
          <a:p>
            <a:pPr marL="0" indent="0">
              <a:buNone/>
            </a:pPr>
            <a:endParaRPr lang="fr-FR" dirty="0" smtClean="0"/>
          </a:p>
          <a:p>
            <a:pPr marL="0" indent="0">
              <a:buNone/>
            </a:pPr>
            <a:r>
              <a:rPr lang="en-US" dirty="0" smtClean="0"/>
              <a:t>“</a:t>
            </a:r>
            <a:r>
              <a:rPr lang="en-US" i="1" dirty="0" smtClean="0"/>
              <a:t>Kingston</a:t>
            </a:r>
            <a:r>
              <a:rPr lang="en-US" i="1" dirty="0"/>
              <a:t>, </a:t>
            </a:r>
            <a:r>
              <a:rPr lang="en-US" i="1" dirty="0" smtClean="0"/>
              <a:t>considered </a:t>
            </a:r>
            <a:r>
              <a:rPr lang="en-US" i="1" dirty="0"/>
              <a:t>as a town, is much inferior to Newark ; the number of </a:t>
            </a:r>
            <a:r>
              <a:rPr lang="en-US" i="1" dirty="0" smtClean="0"/>
              <a:t>houses </a:t>
            </a:r>
            <a:r>
              <a:rPr lang="en-US" i="1" dirty="0"/>
              <a:t>is nearly equal in both. </a:t>
            </a:r>
            <a:r>
              <a:rPr lang="en-US" i="1" dirty="0" smtClean="0"/>
              <a:t>Kingston </a:t>
            </a:r>
            <a:r>
              <a:rPr lang="en-US" i="1" dirty="0"/>
              <a:t>may contain a few more buildings, but they are neither </a:t>
            </a:r>
            <a:r>
              <a:rPr lang="en-US" i="1" dirty="0" smtClean="0"/>
              <a:t>so </a:t>
            </a:r>
            <a:r>
              <a:rPr lang="en-US" i="1" dirty="0"/>
              <a:t>large nor </a:t>
            </a:r>
            <a:r>
              <a:rPr lang="en-US" i="1" dirty="0" smtClean="0"/>
              <a:t>so </a:t>
            </a:r>
            <a:r>
              <a:rPr lang="en-US" i="1" dirty="0"/>
              <a:t>good as at Newark. Many of them are </a:t>
            </a:r>
            <a:r>
              <a:rPr lang="en-US" i="1" dirty="0" smtClean="0"/>
              <a:t>log-houses</a:t>
            </a:r>
            <a:r>
              <a:rPr lang="en-US" i="1" dirty="0"/>
              <a:t>, and </a:t>
            </a:r>
            <a:r>
              <a:rPr lang="en-US" i="1" dirty="0" smtClean="0"/>
              <a:t>those </a:t>
            </a:r>
            <a:r>
              <a:rPr lang="en-US" i="1" dirty="0"/>
              <a:t>which </a:t>
            </a:r>
            <a:r>
              <a:rPr lang="en-US" i="1" dirty="0" smtClean="0"/>
              <a:t>consist </a:t>
            </a:r>
            <a:r>
              <a:rPr lang="en-US" i="1" dirty="0"/>
              <a:t>of joiner's work, are badly </a:t>
            </a:r>
            <a:r>
              <a:rPr lang="en-US" i="1" dirty="0" smtClean="0"/>
              <a:t>constructed </a:t>
            </a:r>
            <a:r>
              <a:rPr lang="en-US" i="1" dirty="0"/>
              <a:t>and painted. But few new </a:t>
            </a:r>
            <a:r>
              <a:rPr lang="en-US" i="1" dirty="0" smtClean="0"/>
              <a:t>houses </a:t>
            </a:r>
            <a:r>
              <a:rPr lang="en-US" i="1" dirty="0"/>
              <a:t>are built. </a:t>
            </a:r>
            <a:r>
              <a:rPr lang="en-US" i="1" dirty="0" smtClean="0"/>
              <a:t>No </a:t>
            </a:r>
            <a:r>
              <a:rPr lang="en-US" i="1" dirty="0"/>
              <a:t>town-hall, no </a:t>
            </a:r>
            <a:r>
              <a:rPr lang="en-US" i="1" dirty="0" smtClean="0"/>
              <a:t>court-house</a:t>
            </a:r>
            <a:r>
              <a:rPr lang="en-US" i="1" dirty="0"/>
              <a:t>, and no </a:t>
            </a:r>
            <a:r>
              <a:rPr lang="en-US" i="1" dirty="0" smtClean="0"/>
              <a:t>prison </a:t>
            </a:r>
            <a:r>
              <a:rPr lang="en-US" i="1" dirty="0"/>
              <a:t>have hitherto been </a:t>
            </a:r>
            <a:r>
              <a:rPr lang="en-US" i="1" dirty="0" smtClean="0"/>
              <a:t>constructed…</a:t>
            </a:r>
            <a:r>
              <a:rPr lang="en-US" dirty="0" smtClean="0"/>
              <a:t>”</a:t>
            </a:r>
            <a:endParaRPr lang="en-CA" dirty="0"/>
          </a:p>
        </p:txBody>
      </p:sp>
      <p:pic>
        <p:nvPicPr>
          <p:cNvPr id="1026" name="Picture 2" descr="https://thumb.wikimedia.org/wikipedia/commons/thumb/0/05/Duc-de-liancourt.png/250px-Duc-de-liancourt.png?utm_source=en.wikipedia.org&amp;utm_campaign=parser&amp;utm_content=thumbna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7" y="1523380"/>
            <a:ext cx="2832625" cy="3489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304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4948" y="188640"/>
            <a:ext cx="8229600" cy="1143000"/>
          </a:xfrm>
        </p:spPr>
        <p:txBody>
          <a:bodyPr/>
          <a:lstStyle/>
          <a:p>
            <a:r>
              <a:rPr lang="en-US" dirty="0" smtClean="0"/>
              <a:t>Drinking with Officers</a:t>
            </a:r>
            <a:endParaRPr lang="en-CA" dirty="0"/>
          </a:p>
        </p:txBody>
      </p:sp>
      <p:sp>
        <p:nvSpPr>
          <p:cNvPr id="3" name="Content Placeholder 2"/>
          <p:cNvSpPr>
            <a:spLocks noGrp="1"/>
          </p:cNvSpPr>
          <p:nvPr>
            <p:ph idx="1"/>
          </p:nvPr>
        </p:nvSpPr>
        <p:spPr>
          <a:xfrm>
            <a:off x="107504" y="4293096"/>
            <a:ext cx="8856984" cy="4525963"/>
          </a:xfrm>
        </p:spPr>
        <p:txBody>
          <a:bodyPr>
            <a:normAutofit/>
          </a:bodyPr>
          <a:lstStyle/>
          <a:p>
            <a:pPr marL="400050" lvl="1" indent="0">
              <a:buNone/>
            </a:pPr>
            <a:r>
              <a:rPr lang="en-US" sz="2200" i="1" dirty="0" smtClean="0"/>
              <a:t>“The </a:t>
            </a:r>
            <a:r>
              <a:rPr lang="en-US" sz="2200" i="1" dirty="0"/>
              <a:t>ingenuity of the English in devising toasts, which are to be </a:t>
            </a:r>
            <a:r>
              <a:rPr lang="en-US" sz="2200" i="1" dirty="0" err="1"/>
              <a:t>honoured</a:t>
            </a:r>
            <a:r>
              <a:rPr lang="en-US" sz="2200" i="1" dirty="0"/>
              <a:t> with bumpers, is well known. To decline joining in such a toast would be deemed </a:t>
            </a:r>
            <a:r>
              <a:rPr lang="en-US" sz="2200" i="1" dirty="0" smtClean="0"/>
              <a:t>uncivil… </a:t>
            </a:r>
            <a:r>
              <a:rPr lang="en-US" sz="2200" i="1" dirty="0"/>
              <a:t>Unwilling to oppose the general will, which becomes more imperious in proportion as heads grow warmer, you resort to slight deceptions in the quantity you drink, in hopes thus to avert the impending catastrophe</a:t>
            </a:r>
            <a:r>
              <a:rPr lang="en-US" sz="2200" i="1" dirty="0" smtClean="0"/>
              <a:t>...”</a:t>
            </a:r>
            <a:endParaRPr lang="en-CA" sz="2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616" y="1249312"/>
            <a:ext cx="6840760" cy="2938302"/>
          </a:xfrm>
          <a:prstGeom prst="rect">
            <a:avLst/>
          </a:prstGeom>
        </p:spPr>
      </p:pic>
      <p:sp>
        <p:nvSpPr>
          <p:cNvPr id="5" name="TextBox 4"/>
          <p:cNvSpPr txBox="1"/>
          <p:nvPr/>
        </p:nvSpPr>
        <p:spPr>
          <a:xfrm>
            <a:off x="4355976" y="6381328"/>
            <a:ext cx="4042389" cy="646331"/>
          </a:xfrm>
          <a:prstGeom prst="rect">
            <a:avLst/>
          </a:prstGeom>
          <a:noFill/>
        </p:spPr>
        <p:txBody>
          <a:bodyPr wrap="none" rtlCol="0">
            <a:spAutoFit/>
          </a:bodyPr>
          <a:lstStyle/>
          <a:p>
            <a:r>
              <a:rPr lang="en-US" i="1" dirty="0"/>
              <a:t>Detail of sketch at Kingston, Lady Simcoe</a:t>
            </a:r>
            <a:r>
              <a:rPr lang="en-US" dirty="0"/>
              <a:t> </a:t>
            </a:r>
            <a:endParaRPr lang="en-CA" dirty="0"/>
          </a:p>
          <a:p>
            <a:endParaRPr lang="en-CA" dirty="0"/>
          </a:p>
        </p:txBody>
      </p:sp>
    </p:spTree>
    <p:extLst>
      <p:ext uri="{BB962C8B-B14F-4D97-AF65-F5344CB8AC3E}">
        <p14:creationId xmlns:p14="http://schemas.microsoft.com/office/powerpoint/2010/main" val="53747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indent="0"/>
            <a:r>
              <a:rPr lang="en-US" dirty="0" smtClean="0"/>
              <a:t>And A </a:t>
            </a:r>
            <a:r>
              <a:rPr lang="en-US" dirty="0"/>
              <a:t>D</a:t>
            </a:r>
            <a:r>
              <a:rPr lang="en-US" dirty="0" smtClean="0"/>
              <a:t>ay </a:t>
            </a:r>
            <a:r>
              <a:rPr lang="en-US" dirty="0"/>
              <a:t>with </a:t>
            </a:r>
            <a:r>
              <a:rPr lang="en-US" dirty="0" smtClean="0"/>
              <a:t>Soldiers</a:t>
            </a:r>
            <a:endParaRPr lang="en-US" dirty="0"/>
          </a:p>
        </p:txBody>
      </p:sp>
      <p:sp>
        <p:nvSpPr>
          <p:cNvPr id="3" name="Content Placeholder 2"/>
          <p:cNvSpPr>
            <a:spLocks noGrp="1"/>
          </p:cNvSpPr>
          <p:nvPr>
            <p:ph idx="1"/>
          </p:nvPr>
        </p:nvSpPr>
        <p:spPr>
          <a:xfrm>
            <a:off x="3728392" y="1412776"/>
            <a:ext cx="5205264" cy="5040560"/>
          </a:xfrm>
        </p:spPr>
        <p:txBody>
          <a:bodyPr>
            <a:normAutofit/>
          </a:bodyPr>
          <a:lstStyle/>
          <a:p>
            <a:pPr marL="400050" lvl="1" indent="0">
              <a:buNone/>
            </a:pPr>
            <a:r>
              <a:rPr lang="en-US" sz="2400" i="1" dirty="0" smtClean="0"/>
              <a:t>“To </a:t>
            </a:r>
            <a:r>
              <a:rPr lang="en-US" sz="2400" i="1" dirty="0"/>
              <a:t>beguile ennui, and enjoy a few hours longer the society of our friend, Captain Parr, we accompanied him to the distance of six miles from Kingston. His detachment occupied seven vessels, and he had one for himself. The soldiers were without exception as much intoxicated as I ever saw any in the French service. On the day of their departure they were scarcely able to row, which rendered our tour extremely tedious</a:t>
            </a:r>
            <a:r>
              <a:rPr lang="en-US" sz="2400" i="1" dirty="0" smtClean="0"/>
              <a:t>...”</a:t>
            </a:r>
            <a:endParaRPr lang="en-CA"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80" y="1484784"/>
            <a:ext cx="3332912" cy="5040560"/>
          </a:xfrm>
          <a:prstGeom prst="rect">
            <a:avLst/>
          </a:prstGeom>
        </p:spPr>
      </p:pic>
      <p:sp>
        <p:nvSpPr>
          <p:cNvPr id="5" name="TextBox 4"/>
          <p:cNvSpPr txBox="1"/>
          <p:nvPr/>
        </p:nvSpPr>
        <p:spPr>
          <a:xfrm>
            <a:off x="4877217" y="6381328"/>
            <a:ext cx="4447311" cy="369332"/>
          </a:xfrm>
          <a:prstGeom prst="rect">
            <a:avLst/>
          </a:prstGeom>
          <a:noFill/>
        </p:spPr>
        <p:txBody>
          <a:bodyPr wrap="square" rtlCol="0">
            <a:spAutoFit/>
          </a:bodyPr>
          <a:lstStyle/>
          <a:p>
            <a:r>
              <a:rPr lang="en-US" i="1" dirty="0" smtClean="0"/>
              <a:t>Detail of sketch at Kingston, Lady Simcoe</a:t>
            </a:r>
            <a:r>
              <a:rPr lang="en-US" dirty="0" smtClean="0"/>
              <a:t> </a:t>
            </a:r>
            <a:endParaRPr lang="en-CA" dirty="0"/>
          </a:p>
        </p:txBody>
      </p:sp>
    </p:spTree>
    <p:extLst>
      <p:ext uri="{BB962C8B-B14F-4D97-AF65-F5344CB8AC3E}">
        <p14:creationId xmlns:p14="http://schemas.microsoft.com/office/powerpoint/2010/main" val="38813342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229600" cy="1143000"/>
          </a:xfrm>
        </p:spPr>
        <p:txBody>
          <a:bodyPr/>
          <a:lstStyle/>
          <a:p>
            <a:r>
              <a:rPr lang="en-US" dirty="0" smtClean="0"/>
              <a:t>Types </a:t>
            </a:r>
            <a:r>
              <a:rPr lang="en-US" dirty="0" smtClean="0"/>
              <a:t>Of Local Beer</a:t>
            </a:r>
            <a:endParaRPr lang="en-CA" dirty="0"/>
          </a:p>
        </p:txBody>
      </p:sp>
      <p:sp>
        <p:nvSpPr>
          <p:cNvPr id="3" name="Content Placeholder 2"/>
          <p:cNvSpPr>
            <a:spLocks noGrp="1"/>
          </p:cNvSpPr>
          <p:nvPr>
            <p:ph idx="1"/>
          </p:nvPr>
        </p:nvSpPr>
        <p:spPr>
          <a:xfrm>
            <a:off x="754623" y="1844824"/>
            <a:ext cx="8388424" cy="4525963"/>
          </a:xfrm>
        </p:spPr>
        <p:txBody>
          <a:bodyPr/>
          <a:lstStyle/>
          <a:p>
            <a:pPr marL="0" indent="0">
              <a:buNone/>
            </a:pPr>
            <a:r>
              <a:rPr lang="en-US" dirty="0" smtClean="0"/>
              <a:t>Spruce Beer: British military, no longer made </a:t>
            </a:r>
          </a:p>
          <a:p>
            <a:pPr marL="0" indent="0">
              <a:buNone/>
            </a:pPr>
            <a:r>
              <a:rPr lang="en-US" dirty="0" smtClean="0"/>
              <a:t>Wheat Malt Ale: Dutch NY, no longer made</a:t>
            </a:r>
          </a:p>
          <a:p>
            <a:pPr marL="0" indent="0">
              <a:buNone/>
            </a:pPr>
            <a:r>
              <a:rPr lang="en-US" dirty="0" err="1" smtClean="0"/>
              <a:t>Bigg</a:t>
            </a:r>
            <a:r>
              <a:rPr lang="en-US" dirty="0" smtClean="0"/>
              <a:t> Ale: six-row inferior barley strain</a:t>
            </a:r>
          </a:p>
          <a:p>
            <a:pPr marL="0" indent="0">
              <a:buNone/>
            </a:pPr>
            <a:r>
              <a:rPr lang="en-US" dirty="0" smtClean="0"/>
              <a:t>Barley </a:t>
            </a:r>
            <a:r>
              <a:rPr lang="en-US" dirty="0"/>
              <a:t>Malt Ale: </a:t>
            </a:r>
            <a:r>
              <a:rPr lang="en-US" dirty="0" smtClean="0"/>
              <a:t>English two row used </a:t>
            </a:r>
            <a:r>
              <a:rPr lang="en-US" dirty="0"/>
              <a:t>today</a:t>
            </a:r>
          </a:p>
          <a:p>
            <a:pPr marL="0" indent="0">
              <a:buNone/>
            </a:pPr>
            <a:r>
              <a:rPr lang="en-US" dirty="0" smtClean="0"/>
              <a:t>Barley </a:t>
            </a:r>
            <a:r>
              <a:rPr lang="en-US" dirty="0"/>
              <a:t>Malt Lager: </a:t>
            </a:r>
            <a:r>
              <a:rPr lang="en-US" dirty="0" smtClean="0"/>
              <a:t>Germans introduce in 1840s</a:t>
            </a:r>
            <a:endParaRPr lang="en-US" dirty="0"/>
          </a:p>
          <a:p>
            <a:endParaRPr lang="en-CA" dirty="0"/>
          </a:p>
        </p:txBody>
      </p:sp>
    </p:spTree>
    <p:extLst>
      <p:ext uri="{BB962C8B-B14F-4D97-AF65-F5344CB8AC3E}">
        <p14:creationId xmlns:p14="http://schemas.microsoft.com/office/powerpoint/2010/main" val="18478178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Spruce Beer?</a:t>
            </a:r>
            <a:endParaRPr lang="en-CA" dirty="0"/>
          </a:p>
        </p:txBody>
      </p:sp>
      <p:sp>
        <p:nvSpPr>
          <p:cNvPr id="3" name="Content Placeholder 2"/>
          <p:cNvSpPr>
            <a:spLocks noGrp="1"/>
          </p:cNvSpPr>
          <p:nvPr>
            <p:ph idx="1"/>
          </p:nvPr>
        </p:nvSpPr>
        <p:spPr>
          <a:xfrm>
            <a:off x="755576" y="1600200"/>
            <a:ext cx="7931224" cy="4525963"/>
          </a:xfrm>
        </p:spPr>
        <p:txBody>
          <a:bodyPr>
            <a:normAutofit/>
          </a:bodyPr>
          <a:lstStyle/>
          <a:p>
            <a:pPr marL="0" indent="0">
              <a:buNone/>
            </a:pPr>
            <a:r>
              <a:rPr lang="en-US" dirty="0" smtClean="0"/>
              <a:t>“Take </a:t>
            </a:r>
            <a:r>
              <a:rPr lang="en-US" dirty="0"/>
              <a:t>7 Pounds of good spruce and boil it well till the bark peels off, then take the spruce out and put three Gallons of Molasses to the Liquor and </a:t>
            </a:r>
            <a:r>
              <a:rPr lang="en-US" dirty="0" err="1"/>
              <a:t>and</a:t>
            </a:r>
            <a:r>
              <a:rPr lang="en-US" dirty="0"/>
              <a:t> boil it again, scum it well as it boils, then take it out the kettle and put it into a </a:t>
            </a:r>
            <a:r>
              <a:rPr lang="en-US" dirty="0" smtClean="0"/>
              <a:t>cooler…”</a:t>
            </a:r>
          </a:p>
          <a:p>
            <a:pPr marL="0" indent="0">
              <a:buNone/>
            </a:pPr>
            <a:r>
              <a:rPr lang="en-US" dirty="0" smtClean="0"/>
              <a:t>                  </a:t>
            </a:r>
            <a:r>
              <a:rPr lang="en-US" i="1" dirty="0" smtClean="0"/>
              <a:t>Order of Gen. Jeffery Amherst, 1759</a:t>
            </a:r>
            <a:r>
              <a:rPr lang="en-US" dirty="0"/>
              <a:t> </a:t>
            </a:r>
            <a:endParaRPr lang="en-CA" dirty="0"/>
          </a:p>
        </p:txBody>
      </p:sp>
    </p:spTree>
    <p:extLst>
      <p:ext uri="{BB962C8B-B14F-4D97-AF65-F5344CB8AC3E}">
        <p14:creationId xmlns:p14="http://schemas.microsoft.com/office/powerpoint/2010/main" val="7056897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Brings </a:t>
            </a:r>
            <a:r>
              <a:rPr lang="en-US" dirty="0"/>
              <a:t>i</a:t>
            </a:r>
            <a:r>
              <a:rPr lang="en-US" dirty="0" smtClean="0"/>
              <a:t>n the Molasses?</a:t>
            </a:r>
            <a:endParaRPr lang="en-CA" dirty="0"/>
          </a:p>
        </p:txBody>
      </p:sp>
      <p:sp>
        <p:nvSpPr>
          <p:cNvPr id="3" name="Content Placeholder 2"/>
          <p:cNvSpPr>
            <a:spLocks noGrp="1"/>
          </p:cNvSpPr>
          <p:nvPr>
            <p:ph idx="1"/>
          </p:nvPr>
        </p:nvSpPr>
        <p:spPr/>
        <p:txBody>
          <a:bodyPr>
            <a:normAutofit/>
          </a:bodyPr>
          <a:lstStyle/>
          <a:p>
            <a:pPr marL="0" indent="0" algn="ctr">
              <a:buNone/>
            </a:pPr>
            <a:endParaRPr lang="en-US" sz="3600" dirty="0" smtClean="0"/>
          </a:p>
          <a:p>
            <a:pPr marL="0" indent="0" algn="ctr">
              <a:buNone/>
            </a:pPr>
            <a:endParaRPr lang="en-US" sz="3600" dirty="0"/>
          </a:p>
          <a:p>
            <a:pPr marL="0" indent="0" algn="ctr">
              <a:buNone/>
            </a:pPr>
            <a:r>
              <a:rPr lang="en-US" sz="3600" dirty="0" smtClean="0"/>
              <a:t>Richard Cartwright </a:t>
            </a:r>
            <a:r>
              <a:rPr lang="en-US" sz="3600" dirty="0" err="1" smtClean="0"/>
              <a:t>Jr</a:t>
            </a:r>
            <a:r>
              <a:rPr lang="en-US" sz="3600" dirty="0" smtClean="0"/>
              <a:t>!</a:t>
            </a:r>
            <a:endParaRPr lang="en-CA" sz="3600" dirty="0"/>
          </a:p>
        </p:txBody>
      </p:sp>
    </p:spTree>
    <p:extLst>
      <p:ext uri="{BB962C8B-B14F-4D97-AF65-F5344CB8AC3E}">
        <p14:creationId xmlns:p14="http://schemas.microsoft.com/office/powerpoint/2010/main" val="1707566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Spruce Ale at NY Shipyards in 1781	</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556792"/>
            <a:ext cx="3041255" cy="4525963"/>
          </a:xfrm>
        </p:spPr>
      </p:pic>
      <p:sp>
        <p:nvSpPr>
          <p:cNvPr id="5" name="TextBox 4"/>
          <p:cNvSpPr txBox="1"/>
          <p:nvPr/>
        </p:nvSpPr>
        <p:spPr>
          <a:xfrm>
            <a:off x="4499992" y="1916832"/>
            <a:ext cx="184731" cy="369332"/>
          </a:xfrm>
          <a:prstGeom prst="rect">
            <a:avLst/>
          </a:prstGeom>
          <a:noFill/>
        </p:spPr>
        <p:txBody>
          <a:bodyPr wrap="none" rtlCol="0">
            <a:spAutoFit/>
          </a:bodyPr>
          <a:lstStyle/>
          <a:p>
            <a:endParaRPr lang="en-CA" dirty="0"/>
          </a:p>
        </p:txBody>
      </p:sp>
      <p:sp>
        <p:nvSpPr>
          <p:cNvPr id="6" name="TextBox 5"/>
          <p:cNvSpPr txBox="1"/>
          <p:nvPr/>
        </p:nvSpPr>
        <p:spPr>
          <a:xfrm>
            <a:off x="4067944" y="1628800"/>
            <a:ext cx="4464496" cy="4524315"/>
          </a:xfrm>
          <a:prstGeom prst="rect">
            <a:avLst/>
          </a:prstGeom>
          <a:noFill/>
        </p:spPr>
        <p:txBody>
          <a:bodyPr wrap="square" rtlCol="0">
            <a:spAutoFit/>
          </a:bodyPr>
          <a:lstStyle/>
          <a:p>
            <a:r>
              <a:rPr lang="en-US" sz="2400" dirty="0" smtClean="0"/>
              <a:t>Loyalist Robert Appleby on </a:t>
            </a:r>
            <a:r>
              <a:rPr lang="en-US" sz="2400" dirty="0"/>
              <a:t>1 November 1781 </a:t>
            </a:r>
            <a:r>
              <a:rPr lang="en-US" sz="2400" dirty="0" smtClean="0"/>
              <a:t>in New York paper indicates </a:t>
            </a:r>
            <a:r>
              <a:rPr lang="en-US" sz="2400" dirty="0"/>
              <a:t>he </a:t>
            </a:r>
            <a:r>
              <a:rPr lang="en-US" sz="2400" dirty="0" smtClean="0"/>
              <a:t>is brewing </a:t>
            </a:r>
            <a:r>
              <a:rPr lang="en-US" sz="2400" dirty="0"/>
              <a:t>with the best English malt and </a:t>
            </a:r>
            <a:r>
              <a:rPr lang="en-US" sz="2400" dirty="0" smtClean="0"/>
              <a:t>hops but also making both double and single spruce beer. He also states that the water is as good as the “Tea-Water” which is likely not truce. He is supplying the British Ship Yards and has ship beer in supply. Appleby leaves for Nova Scotia with British forces in 1783.</a:t>
            </a:r>
            <a:endParaRPr lang="en-CA" sz="2400" dirty="0"/>
          </a:p>
        </p:txBody>
      </p:sp>
    </p:spTree>
    <p:extLst>
      <p:ext uri="{BB962C8B-B14F-4D97-AF65-F5344CB8AC3E}">
        <p14:creationId xmlns:p14="http://schemas.microsoft.com/office/powerpoint/2010/main" val="4065699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Spruce Ale in 1816</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412776"/>
            <a:ext cx="4489285" cy="4525963"/>
          </a:xfrm>
        </p:spPr>
      </p:pic>
      <p:sp>
        <p:nvSpPr>
          <p:cNvPr id="5" name="TextBox 4"/>
          <p:cNvSpPr txBox="1"/>
          <p:nvPr/>
        </p:nvSpPr>
        <p:spPr>
          <a:xfrm>
            <a:off x="5220072" y="1844824"/>
            <a:ext cx="3709747" cy="3539430"/>
          </a:xfrm>
          <a:prstGeom prst="rect">
            <a:avLst/>
          </a:prstGeom>
          <a:noFill/>
        </p:spPr>
        <p:txBody>
          <a:bodyPr wrap="square" rtlCol="0">
            <a:spAutoFit/>
          </a:bodyPr>
          <a:lstStyle/>
          <a:p>
            <a:r>
              <a:rPr lang="en-US" sz="3200" dirty="0" smtClean="0"/>
              <a:t>Grim stuff made in a cellar for the lower end of society.</a:t>
            </a:r>
          </a:p>
          <a:p>
            <a:endParaRPr lang="en-US" sz="3200" dirty="0" smtClean="0"/>
          </a:p>
          <a:p>
            <a:r>
              <a:rPr lang="en-US" sz="3200" dirty="0" smtClean="0"/>
              <a:t>John Young leases his space and he is owed money</a:t>
            </a:r>
            <a:endParaRPr lang="en-CA" sz="3200" dirty="0"/>
          </a:p>
        </p:txBody>
      </p:sp>
    </p:spTree>
    <p:extLst>
      <p:ext uri="{BB962C8B-B14F-4D97-AF65-F5344CB8AC3E}">
        <p14:creationId xmlns:p14="http://schemas.microsoft.com/office/powerpoint/2010/main" val="2882641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Wheat Ale?</a:t>
            </a:r>
            <a:endParaRPr lang="en-CA" dirty="0"/>
          </a:p>
        </p:txBody>
      </p:sp>
      <p:sp>
        <p:nvSpPr>
          <p:cNvPr id="3" name="Content Placeholder 2"/>
          <p:cNvSpPr>
            <a:spLocks noGrp="1"/>
          </p:cNvSpPr>
          <p:nvPr>
            <p:ph idx="1"/>
          </p:nvPr>
        </p:nvSpPr>
        <p:spPr/>
        <p:txBody>
          <a:bodyPr>
            <a:normAutofit/>
          </a:bodyPr>
          <a:lstStyle/>
          <a:p>
            <a:pPr marL="0" indent="0">
              <a:buNone/>
            </a:pPr>
            <a:r>
              <a:rPr lang="en-US" dirty="0" smtClean="0"/>
              <a:t>Diary of Peter </a:t>
            </a:r>
            <a:r>
              <a:rPr lang="en-US" dirty="0" err="1" smtClean="0"/>
              <a:t>Kalm</a:t>
            </a:r>
            <a:r>
              <a:rPr lang="en-US" dirty="0" smtClean="0"/>
              <a:t>, Swedish economist visits New York, 1750s :</a:t>
            </a:r>
          </a:p>
          <a:p>
            <a:pPr marL="400050" lvl="1" indent="0">
              <a:buNone/>
            </a:pPr>
            <a:r>
              <a:rPr lang="en-US" i="1" dirty="0" smtClean="0"/>
              <a:t>“Rye </a:t>
            </a:r>
            <a:r>
              <a:rPr lang="en-US" i="1" dirty="0"/>
              <a:t>is likewise sown here, but not so generally as wheat. They do not sow much barley here, because they do not reckon the profits very great. Wheat is so plentiful that they make malt of it. In the neighborhood of New York, I saw great fields sown with barley. They do not sow more oats than are necessary for their horses</a:t>
            </a:r>
            <a:r>
              <a:rPr lang="en-US" i="1" dirty="0" smtClean="0"/>
              <a:t>.”</a:t>
            </a:r>
            <a:endParaRPr lang="en-CA" i="1" dirty="0"/>
          </a:p>
        </p:txBody>
      </p:sp>
    </p:spTree>
    <p:extLst>
      <p:ext uri="{BB962C8B-B14F-4D97-AF65-F5344CB8AC3E}">
        <p14:creationId xmlns:p14="http://schemas.microsoft.com/office/powerpoint/2010/main" val="3971693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Wheat Farming Begins</a:t>
            </a:r>
            <a:endParaRPr lang="en-CA" dirty="0"/>
          </a:p>
        </p:txBody>
      </p:sp>
      <p:sp>
        <p:nvSpPr>
          <p:cNvPr id="3" name="Content Placeholder 2"/>
          <p:cNvSpPr>
            <a:spLocks noGrp="1"/>
          </p:cNvSpPr>
          <p:nvPr>
            <p:ph idx="1"/>
          </p:nvPr>
        </p:nvSpPr>
        <p:spPr>
          <a:xfrm>
            <a:off x="4139952" y="1484784"/>
            <a:ext cx="4546848" cy="4525963"/>
          </a:xfrm>
        </p:spPr>
        <p:txBody>
          <a:bodyPr>
            <a:normAutofit fontScale="85000" lnSpcReduction="20000"/>
          </a:bodyPr>
          <a:lstStyle/>
          <a:p>
            <a:pPr marL="0" indent="0">
              <a:buNone/>
            </a:pPr>
            <a:r>
              <a:rPr lang="en-US" dirty="0"/>
              <a:t>Andrew Miller </a:t>
            </a:r>
            <a:r>
              <a:rPr lang="en-US" dirty="0" smtClean="0"/>
              <a:t>(</a:t>
            </a:r>
            <a:r>
              <a:rPr lang="en-US" dirty="0"/>
              <a:t>c. 1757-1828</a:t>
            </a:r>
            <a:r>
              <a:rPr lang="en-US" dirty="0" smtClean="0"/>
              <a:t>) born in New York fought </a:t>
            </a:r>
            <a:r>
              <a:rPr lang="en-US" dirty="0"/>
              <a:t>as part of </a:t>
            </a:r>
            <a:r>
              <a:rPr lang="en-US" dirty="0" smtClean="0"/>
              <a:t>Jessup’s Ranger </a:t>
            </a:r>
            <a:r>
              <a:rPr lang="en-US" dirty="0"/>
              <a:t>during the American Revolutionary </a:t>
            </a:r>
            <a:r>
              <a:rPr lang="en-US" dirty="0" smtClean="0"/>
              <a:t>War. </a:t>
            </a:r>
          </a:p>
          <a:p>
            <a:pPr marL="0" indent="0">
              <a:buNone/>
            </a:pPr>
            <a:r>
              <a:rPr lang="en-US" dirty="0" smtClean="0"/>
              <a:t>On discharge he was </a:t>
            </a:r>
            <a:r>
              <a:rPr lang="en-US" dirty="0"/>
              <a:t>granted </a:t>
            </a:r>
            <a:r>
              <a:rPr lang="en-US" dirty="0" smtClean="0"/>
              <a:t>lands north of Bath at </a:t>
            </a:r>
            <a:r>
              <a:rPr lang="en-US" dirty="0"/>
              <a:t>the end of the </a:t>
            </a:r>
            <a:r>
              <a:rPr lang="en-US" dirty="0" smtClean="0"/>
              <a:t>war. </a:t>
            </a:r>
          </a:p>
          <a:p>
            <a:pPr marL="0" indent="0">
              <a:buNone/>
            </a:pPr>
            <a:r>
              <a:rPr lang="en-US" dirty="0" smtClean="0"/>
              <a:t>Family holds original </a:t>
            </a:r>
            <a:r>
              <a:rPr lang="en-US" dirty="0"/>
              <a:t>deed </a:t>
            </a:r>
            <a:r>
              <a:rPr lang="en-US" dirty="0" smtClean="0"/>
              <a:t>from 1803 but evidence </a:t>
            </a:r>
            <a:r>
              <a:rPr lang="en-US" dirty="0"/>
              <a:t>shows </a:t>
            </a:r>
            <a:r>
              <a:rPr lang="en-US" dirty="0" smtClean="0"/>
              <a:t>Miller he was farming as </a:t>
            </a:r>
            <a:r>
              <a:rPr lang="en-US" dirty="0"/>
              <a:t>early as 1784</a:t>
            </a:r>
            <a:r>
              <a:rPr lang="en-US" dirty="0" smtClean="0"/>
              <a:t>.  </a:t>
            </a:r>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3" y="1484784"/>
            <a:ext cx="3174347" cy="4887863"/>
          </a:xfrm>
          <a:prstGeom prst="rect">
            <a:avLst/>
          </a:prstGeom>
        </p:spPr>
      </p:pic>
    </p:spTree>
    <p:extLst>
      <p:ext uri="{BB962C8B-B14F-4D97-AF65-F5344CB8AC3E}">
        <p14:creationId xmlns:p14="http://schemas.microsoft.com/office/powerpoint/2010/main" val="788954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Wheat Farming Prosperity</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08531" y="1556792"/>
            <a:ext cx="6867525" cy="3286125"/>
          </a:xfrm>
        </p:spPr>
      </p:pic>
      <p:sp>
        <p:nvSpPr>
          <p:cNvPr id="5" name="TextBox 4"/>
          <p:cNvSpPr txBox="1"/>
          <p:nvPr/>
        </p:nvSpPr>
        <p:spPr>
          <a:xfrm>
            <a:off x="1187624" y="4941168"/>
            <a:ext cx="6905683" cy="1754326"/>
          </a:xfrm>
          <a:prstGeom prst="rect">
            <a:avLst/>
          </a:prstGeom>
          <a:noFill/>
        </p:spPr>
        <p:txBody>
          <a:bodyPr wrap="square" rtlCol="0">
            <a:spAutoFit/>
          </a:bodyPr>
          <a:lstStyle/>
          <a:p>
            <a:r>
              <a:rPr lang="en-US" dirty="0" smtClean="0"/>
              <a:t>Understood </a:t>
            </a:r>
            <a:r>
              <a:rPr lang="en-US" dirty="0"/>
              <a:t>to have been </a:t>
            </a:r>
            <a:r>
              <a:rPr lang="en-US" dirty="0" smtClean="0"/>
              <a:t>built </a:t>
            </a:r>
            <a:r>
              <a:rPr lang="en-US" dirty="0"/>
              <a:t>circa </a:t>
            </a:r>
            <a:r>
              <a:rPr lang="en-US" dirty="0" smtClean="0"/>
              <a:t>1810-1811, this home north of Bath is still a residence of a direct descendent of Andrew Miller, Ivan MacKinnon of MacKinnon Brother Brewing. A corner of the cellar includes foundation for the family’s first log cabin. The family still grows grain, primarily wheat for the seed grain trade.   </a:t>
            </a:r>
          </a:p>
          <a:p>
            <a:r>
              <a:rPr lang="en-US" dirty="0"/>
              <a:t>	</a:t>
            </a:r>
            <a:r>
              <a:rPr lang="en-US" dirty="0" smtClean="0"/>
              <a:t>	</a:t>
            </a:r>
            <a:r>
              <a:rPr lang="en-US" i="1" dirty="0" smtClean="0"/>
              <a:t>Image from Loyalist </a:t>
            </a:r>
            <a:r>
              <a:rPr lang="en-US" i="1" dirty="0" err="1" smtClean="0"/>
              <a:t>Twp</a:t>
            </a:r>
            <a:r>
              <a:rPr lang="en-US" i="1" dirty="0" smtClean="0"/>
              <a:t> Report SR-3067, Oct 2025.</a:t>
            </a:r>
            <a:endParaRPr lang="en-CA" i="1" dirty="0"/>
          </a:p>
        </p:txBody>
      </p:sp>
    </p:spTree>
    <p:extLst>
      <p:ext uri="{BB962C8B-B14F-4D97-AF65-F5344CB8AC3E}">
        <p14:creationId xmlns:p14="http://schemas.microsoft.com/office/powerpoint/2010/main" val="3700320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t>
            </a:r>
            <a:r>
              <a:rPr lang="en-US" smtClean="0"/>
              <a:t>Controls the </a:t>
            </a:r>
            <a:r>
              <a:rPr lang="en-US" dirty="0" smtClean="0"/>
              <a:t>Wheat Trade?</a:t>
            </a:r>
            <a:endParaRPr lang="en-CA"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r>
              <a:rPr lang="en-US" dirty="0" smtClean="0"/>
              <a:t>Richard Cartwright Jr.</a:t>
            </a:r>
          </a:p>
          <a:p>
            <a:pPr marL="0" indent="0" algn="ctr">
              <a:buNone/>
            </a:pPr>
            <a:r>
              <a:rPr lang="en-US" dirty="0"/>
              <a:t>a</a:t>
            </a:r>
            <a:r>
              <a:rPr lang="en-US" dirty="0" smtClean="0"/>
              <a:t>ka</a:t>
            </a:r>
          </a:p>
          <a:p>
            <a:pPr marL="0" indent="0" algn="ctr">
              <a:buNone/>
            </a:pPr>
            <a:r>
              <a:rPr lang="en-US" dirty="0" smtClean="0"/>
              <a:t>“The Only One”</a:t>
            </a:r>
            <a:endParaRPr lang="en-CA" dirty="0"/>
          </a:p>
        </p:txBody>
      </p:sp>
    </p:spTree>
    <p:extLst>
      <p:ext uri="{BB962C8B-B14F-4D97-AF65-F5344CB8AC3E}">
        <p14:creationId xmlns:p14="http://schemas.microsoft.com/office/powerpoint/2010/main" val="1477417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Beer and a Brewer to Toronto, 1801</a:t>
            </a:r>
            <a:endParaRPr lang="en-CA" dirty="0"/>
          </a:p>
        </p:txBody>
      </p:sp>
      <p:sp>
        <p:nvSpPr>
          <p:cNvPr id="3" name="Content Placeholder 2"/>
          <p:cNvSpPr>
            <a:spLocks noGrp="1"/>
          </p:cNvSpPr>
          <p:nvPr>
            <p:ph idx="1"/>
          </p:nvPr>
        </p:nvSpPr>
        <p:spPr>
          <a:xfrm>
            <a:off x="3779912" y="1428444"/>
            <a:ext cx="4906888" cy="4525963"/>
          </a:xfrm>
        </p:spPr>
        <p:txBody>
          <a:bodyPr>
            <a:normAutofit fontScale="77500" lnSpcReduction="20000"/>
          </a:bodyPr>
          <a:lstStyle/>
          <a:p>
            <a:pPr marL="0" indent="0">
              <a:buNone/>
            </a:pPr>
            <a:r>
              <a:rPr lang="en-US" dirty="0" smtClean="0"/>
              <a:t>Rev. </a:t>
            </a:r>
            <a:r>
              <a:rPr lang="en-US" dirty="0"/>
              <a:t>John Stuart </a:t>
            </a:r>
            <a:r>
              <a:rPr lang="en-US" dirty="0" smtClean="0"/>
              <a:t>reported to </a:t>
            </a:r>
            <a:r>
              <a:rPr lang="en-US" dirty="0"/>
              <a:t>the Bishop of Nova Scotia, Kingston, September 14, </a:t>
            </a:r>
            <a:r>
              <a:rPr lang="en-US" dirty="0" smtClean="0"/>
              <a:t>1801:</a:t>
            </a:r>
          </a:p>
          <a:p>
            <a:pPr marL="400050" lvl="1" indent="0">
              <a:buNone/>
            </a:pPr>
            <a:r>
              <a:rPr lang="en-US" i="1" dirty="0" smtClean="0"/>
              <a:t>“A </a:t>
            </a:r>
            <a:r>
              <a:rPr lang="en-US" i="1" dirty="0"/>
              <a:t>Brewer from Kingston removed to York lately and, on application to the Governor, obtained one of the King’s vessels to transport wheat and other Grain from Kingston and the Bay of </a:t>
            </a:r>
            <a:r>
              <a:rPr lang="en-US" i="1" dirty="0" err="1"/>
              <a:t>Quintie</a:t>
            </a:r>
            <a:r>
              <a:rPr lang="en-US" i="1" dirty="0"/>
              <a:t>, before beer </a:t>
            </a:r>
            <a:r>
              <a:rPr lang="en-US" i="1" dirty="0" smtClean="0"/>
              <a:t>could </a:t>
            </a:r>
            <a:r>
              <a:rPr lang="en-US" i="1" dirty="0"/>
              <a:t>be made – and almost all the Pork, Beer, Butter, Flour, Hams, Mutton, which are used at York are brought by water, from Kingston, Niagara, the Genesee </a:t>
            </a:r>
            <a:r>
              <a:rPr lang="en-US" i="1" dirty="0" smtClean="0"/>
              <a:t>Country…” </a:t>
            </a:r>
            <a:endParaRPr lang="en-C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5" y="1556792"/>
            <a:ext cx="3148243" cy="3593604"/>
          </a:xfrm>
          <a:prstGeom prst="rect">
            <a:avLst/>
          </a:prstGeom>
        </p:spPr>
      </p:pic>
      <p:sp>
        <p:nvSpPr>
          <p:cNvPr id="5" name="TextBox 4"/>
          <p:cNvSpPr txBox="1"/>
          <p:nvPr/>
        </p:nvSpPr>
        <p:spPr>
          <a:xfrm>
            <a:off x="323528" y="5733256"/>
            <a:ext cx="5184576" cy="923330"/>
          </a:xfrm>
          <a:prstGeom prst="rect">
            <a:avLst/>
          </a:prstGeom>
          <a:noFill/>
        </p:spPr>
        <p:txBody>
          <a:bodyPr wrap="square" rtlCol="0">
            <a:spAutoFit/>
          </a:bodyPr>
          <a:lstStyle/>
          <a:p>
            <a:r>
              <a:rPr lang="en-US" dirty="0" smtClean="0"/>
              <a:t>Image: In 2010, The </a:t>
            </a:r>
            <a:r>
              <a:rPr lang="en-US" dirty="0"/>
              <a:t>Museum </a:t>
            </a:r>
            <a:r>
              <a:rPr lang="en-US" dirty="0" smtClean="0"/>
              <a:t>of Civilization acquired the </a:t>
            </a:r>
            <a:r>
              <a:rPr lang="en-US" dirty="0"/>
              <a:t>historic silver tankard </a:t>
            </a:r>
            <a:r>
              <a:rPr lang="en-US" dirty="0" smtClean="0"/>
              <a:t>of Rev John </a:t>
            </a:r>
            <a:r>
              <a:rPr lang="en-US" dirty="0"/>
              <a:t>Stuart. The tankard was </a:t>
            </a:r>
            <a:r>
              <a:rPr lang="en-US" dirty="0" smtClean="0"/>
              <a:t>made </a:t>
            </a:r>
            <a:r>
              <a:rPr lang="en-US" dirty="0"/>
              <a:t>in </a:t>
            </a:r>
            <a:r>
              <a:rPr lang="en-US" dirty="0" smtClean="0"/>
              <a:t>1742.</a:t>
            </a:r>
            <a:endParaRPr lang="en-CA" dirty="0"/>
          </a:p>
        </p:txBody>
      </p:sp>
    </p:spTree>
    <p:extLst>
      <p:ext uri="{BB962C8B-B14F-4D97-AF65-F5344CB8AC3E}">
        <p14:creationId xmlns:p14="http://schemas.microsoft.com/office/powerpoint/2010/main" val="1687389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Beer Imports in 1816	</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1340768"/>
            <a:ext cx="2933078" cy="4885807"/>
          </a:xfrm>
        </p:spPr>
      </p:pic>
      <p:sp>
        <p:nvSpPr>
          <p:cNvPr id="5" name="TextBox 4"/>
          <p:cNvSpPr txBox="1"/>
          <p:nvPr/>
        </p:nvSpPr>
        <p:spPr>
          <a:xfrm>
            <a:off x="3707904" y="1287244"/>
            <a:ext cx="4608512" cy="5570756"/>
          </a:xfrm>
          <a:prstGeom prst="rect">
            <a:avLst/>
          </a:prstGeom>
          <a:noFill/>
        </p:spPr>
        <p:txBody>
          <a:bodyPr wrap="square" rtlCol="0">
            <a:spAutoFit/>
          </a:bodyPr>
          <a:lstStyle/>
          <a:p>
            <a:r>
              <a:rPr lang="en-US" sz="2000" dirty="0" smtClean="0"/>
              <a:t>This notice is from </a:t>
            </a:r>
            <a:r>
              <a:rPr lang="en-US" sz="2000" dirty="0"/>
              <a:t>the </a:t>
            </a:r>
            <a:r>
              <a:rPr lang="en-US" sz="2000" i="1" dirty="0"/>
              <a:t>Kingston Gazette</a:t>
            </a:r>
            <a:r>
              <a:rPr lang="en-US" sz="2000" dirty="0"/>
              <a:t> on April 27th 1816</a:t>
            </a:r>
            <a:r>
              <a:rPr lang="en-US" sz="2000" dirty="0" smtClean="0"/>
              <a:t>.  Highlighted text shows 160 barrels of Albany Strong Beer are on offer at Richard Smith’s Store</a:t>
            </a:r>
            <a:r>
              <a:rPr lang="en-US" sz="2000" dirty="0"/>
              <a:t>. I understand Smith’s Store was next to Milestone Building on Princess Street, now a parking lot </a:t>
            </a:r>
            <a:r>
              <a:rPr lang="en-US" sz="2000" dirty="0" smtClean="0"/>
              <a:t>across </a:t>
            </a:r>
            <a:r>
              <a:rPr lang="en-US" sz="2000" dirty="0"/>
              <a:t>from Pan </a:t>
            </a:r>
            <a:r>
              <a:rPr lang="en-US" sz="2000" dirty="0" err="1" smtClean="0"/>
              <a:t>Chancho</a:t>
            </a:r>
            <a:r>
              <a:rPr lang="en-US" sz="2000" dirty="0" smtClean="0"/>
              <a:t>.</a:t>
            </a:r>
          </a:p>
          <a:p>
            <a:endParaRPr lang="en-US" sz="2000" dirty="0" smtClean="0"/>
          </a:p>
          <a:p>
            <a:r>
              <a:rPr lang="en-US" sz="2000" dirty="0" smtClean="0"/>
              <a:t>In 1816 Kingston has </a:t>
            </a:r>
            <a:r>
              <a:rPr lang="en-US" sz="2000" dirty="0"/>
              <a:t>about 4,000 </a:t>
            </a:r>
            <a:r>
              <a:rPr lang="en-US" sz="2000" dirty="0" smtClean="0"/>
              <a:t>people. 160 barrels is 5,120 gallons or over 40,000 pints. No Rideau Canal or Erie </a:t>
            </a:r>
            <a:r>
              <a:rPr lang="en-US" sz="2000" dirty="0"/>
              <a:t>Canal. There are rapids on the St. Lawrence all the way to Montreal. </a:t>
            </a:r>
            <a:r>
              <a:rPr lang="en-US" sz="2000" dirty="0" smtClean="0"/>
              <a:t>The </a:t>
            </a:r>
            <a:r>
              <a:rPr lang="en-US" sz="2000" dirty="0"/>
              <a:t>War of 1812 ended one shipping season before… unless it was brought by </a:t>
            </a:r>
            <a:r>
              <a:rPr lang="en-US" sz="2000" dirty="0" smtClean="0"/>
              <a:t>sleighs. Brought by river barge otherwise.</a:t>
            </a:r>
          </a:p>
          <a:p>
            <a:endParaRPr lang="en-US" dirty="0" smtClean="0"/>
          </a:p>
          <a:p>
            <a:r>
              <a:rPr lang="en-US" dirty="0" smtClean="0"/>
              <a:t>.</a:t>
            </a:r>
            <a:endParaRPr lang="en-CA" dirty="0"/>
          </a:p>
        </p:txBody>
      </p:sp>
    </p:spTree>
    <p:extLst>
      <p:ext uri="{BB962C8B-B14F-4D97-AF65-F5344CB8AC3E}">
        <p14:creationId xmlns:p14="http://schemas.microsoft.com/office/powerpoint/2010/main" val="4049701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Import Competition in 1819</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1268760"/>
            <a:ext cx="3168352" cy="5179840"/>
          </a:xfrm>
        </p:spPr>
      </p:pic>
      <p:sp>
        <p:nvSpPr>
          <p:cNvPr id="5" name="TextBox 4"/>
          <p:cNvSpPr txBox="1"/>
          <p:nvPr/>
        </p:nvSpPr>
        <p:spPr>
          <a:xfrm>
            <a:off x="4139952" y="1412776"/>
            <a:ext cx="4248472" cy="5262979"/>
          </a:xfrm>
          <a:prstGeom prst="rect">
            <a:avLst/>
          </a:prstGeom>
          <a:noFill/>
        </p:spPr>
        <p:txBody>
          <a:bodyPr wrap="square" rtlCol="0">
            <a:spAutoFit/>
          </a:bodyPr>
          <a:lstStyle/>
          <a:p>
            <a:r>
              <a:rPr lang="en-US" sz="2400" dirty="0" smtClean="0"/>
              <a:t>This notice was placed on 26 October 1819 a </a:t>
            </a:r>
            <a:r>
              <a:rPr lang="en-US" sz="2400" dirty="0"/>
              <a:t>Kingston newspaper </a:t>
            </a:r>
            <a:r>
              <a:rPr lang="en-US" sz="2400" dirty="0" smtClean="0"/>
              <a:t>by brewer Thomas </a:t>
            </a:r>
            <a:r>
              <a:rPr lang="en-US" sz="2400" dirty="0"/>
              <a:t>Dalton. </a:t>
            </a:r>
            <a:r>
              <a:rPr lang="en-US" sz="2400" dirty="0" smtClean="0"/>
              <a:t> He seeks </a:t>
            </a:r>
            <a:r>
              <a:rPr lang="en-US" sz="2400" dirty="0"/>
              <a:t>ale </a:t>
            </a:r>
            <a:r>
              <a:rPr lang="en-US" sz="2400" dirty="0" smtClean="0"/>
              <a:t>drinkers customers </a:t>
            </a:r>
            <a:r>
              <a:rPr lang="en-US" sz="2400" dirty="0"/>
              <a:t>and malt </a:t>
            </a:r>
            <a:r>
              <a:rPr lang="en-US" sz="2400" dirty="0" smtClean="0"/>
              <a:t>suppliers of </a:t>
            </a:r>
            <a:r>
              <a:rPr lang="en-US" sz="2400" dirty="0"/>
              <a:t>local grain </a:t>
            </a:r>
            <a:r>
              <a:rPr lang="en-US" sz="2400" dirty="0" smtClean="0"/>
              <a:t>for his extra </a:t>
            </a:r>
            <a:r>
              <a:rPr lang="en-US" sz="2400" dirty="0"/>
              <a:t>strong bodied </a:t>
            </a:r>
            <a:r>
              <a:rPr lang="en-US" sz="2400" dirty="0" smtClean="0"/>
              <a:t>ale.</a:t>
            </a:r>
          </a:p>
          <a:p>
            <a:endParaRPr lang="en-US" sz="2400" dirty="0"/>
          </a:p>
          <a:p>
            <a:r>
              <a:rPr lang="en-US" sz="2400" dirty="0" smtClean="0"/>
              <a:t>Dalton nationalist arguments </a:t>
            </a:r>
            <a:r>
              <a:rPr lang="en-US" sz="2400" dirty="0"/>
              <a:t>to encourage </a:t>
            </a:r>
            <a:r>
              <a:rPr lang="en-US" sz="2400" dirty="0" smtClean="0"/>
              <a:t>Canadian </a:t>
            </a:r>
            <a:r>
              <a:rPr lang="en-US" sz="2400" dirty="0"/>
              <a:t>beer over West Indian </a:t>
            </a:r>
            <a:r>
              <a:rPr lang="en-US" sz="2400" dirty="0" smtClean="0"/>
              <a:t>rum: “</a:t>
            </a:r>
            <a:r>
              <a:rPr lang="en-US" sz="2400" i="1" dirty="0" smtClean="0"/>
              <a:t>…of serious consequence to themselves and the whole country</a:t>
            </a:r>
          </a:p>
          <a:p>
            <a:r>
              <a:rPr lang="en-US" sz="2400" i="1" dirty="0" smtClean="0"/>
              <a:t>…”</a:t>
            </a:r>
            <a:endParaRPr lang="en-CA" sz="2400" i="1" dirty="0"/>
          </a:p>
        </p:txBody>
      </p:sp>
    </p:spTree>
    <p:extLst>
      <p:ext uri="{BB962C8B-B14F-4D97-AF65-F5344CB8AC3E}">
        <p14:creationId xmlns:p14="http://schemas.microsoft.com/office/powerpoint/2010/main" val="6007710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Dalton Meeting of 1820</a:t>
            </a:r>
            <a:endParaRPr lang="en-CA"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7975" y="1556792"/>
            <a:ext cx="4098473" cy="4525963"/>
          </a:xfrm>
        </p:spPr>
      </p:pic>
      <p:sp>
        <p:nvSpPr>
          <p:cNvPr id="4" name="AutoShape 2" descr="image.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TextBox 5"/>
          <p:cNvSpPr txBox="1"/>
          <p:nvPr/>
        </p:nvSpPr>
        <p:spPr>
          <a:xfrm>
            <a:off x="4788024" y="1412776"/>
            <a:ext cx="4104456" cy="4893647"/>
          </a:xfrm>
          <a:prstGeom prst="rect">
            <a:avLst/>
          </a:prstGeom>
          <a:noFill/>
        </p:spPr>
        <p:txBody>
          <a:bodyPr wrap="square" rtlCol="0">
            <a:spAutoFit/>
          </a:bodyPr>
          <a:lstStyle/>
          <a:p>
            <a:r>
              <a:rPr lang="en-US" sz="2400" dirty="0" smtClean="0"/>
              <a:t>A year later, Thomas Dalton holds a meeting of Farmers in Ernest Town on 11 August 1820. Held at home of John </a:t>
            </a:r>
            <a:r>
              <a:rPr lang="en-US" sz="2400" dirty="0" err="1" smtClean="0"/>
              <a:t>Gordonier</a:t>
            </a:r>
            <a:r>
              <a:rPr lang="en-US" sz="2400" dirty="0" smtClean="0"/>
              <a:t>, son of Loyalist who moved from Albany NY at the end of the Revolutionary War. </a:t>
            </a:r>
          </a:p>
          <a:p>
            <a:endParaRPr lang="en-US" sz="2400" dirty="0"/>
          </a:p>
          <a:p>
            <a:r>
              <a:rPr lang="en-US" sz="2400" dirty="0" smtClean="0"/>
              <a:t>Dalton seeks agreement on a petition to the Legislative Assembly to support brewers and farmers from “Foreign Beer”.</a:t>
            </a:r>
            <a:endParaRPr lang="en-CA" sz="2400" dirty="0"/>
          </a:p>
        </p:txBody>
      </p:sp>
    </p:spTree>
    <p:extLst>
      <p:ext uri="{BB962C8B-B14F-4D97-AF65-F5344CB8AC3E}">
        <p14:creationId xmlns:p14="http://schemas.microsoft.com/office/powerpoint/2010/main" val="2156558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Dalton Meeting of 1820</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1560" y="1556792"/>
            <a:ext cx="4120652" cy="4525963"/>
          </a:xfrm>
        </p:spPr>
      </p:pic>
      <p:sp>
        <p:nvSpPr>
          <p:cNvPr id="5" name="TextBox 4"/>
          <p:cNvSpPr txBox="1"/>
          <p:nvPr/>
        </p:nvSpPr>
        <p:spPr>
          <a:xfrm>
            <a:off x="5076056" y="1484784"/>
            <a:ext cx="3384376" cy="3970318"/>
          </a:xfrm>
          <a:prstGeom prst="rect">
            <a:avLst/>
          </a:prstGeom>
          <a:noFill/>
        </p:spPr>
        <p:txBody>
          <a:bodyPr wrap="square" rtlCol="0">
            <a:spAutoFit/>
          </a:bodyPr>
          <a:lstStyle/>
          <a:p>
            <a:r>
              <a:rPr lang="en-US" sz="2800" dirty="0" smtClean="0"/>
              <a:t>Dalton’s petition asks for imposition of duties on “</a:t>
            </a:r>
            <a:r>
              <a:rPr lang="en-US" sz="2800" i="1" dirty="0" smtClean="0"/>
              <a:t>…Beer, Cider, and Barley of the United States as shall effectually prevent their open admission into this Province…”</a:t>
            </a:r>
            <a:r>
              <a:rPr lang="en-US" i="1" dirty="0" smtClean="0"/>
              <a:t>  </a:t>
            </a:r>
            <a:endParaRPr lang="en-CA" i="1" dirty="0"/>
          </a:p>
        </p:txBody>
      </p:sp>
      <p:sp>
        <p:nvSpPr>
          <p:cNvPr id="6" name="TextBox 5"/>
          <p:cNvSpPr txBox="1"/>
          <p:nvPr/>
        </p:nvSpPr>
        <p:spPr>
          <a:xfrm>
            <a:off x="6295103" y="5517232"/>
            <a:ext cx="2664296" cy="646331"/>
          </a:xfrm>
          <a:prstGeom prst="rect">
            <a:avLst/>
          </a:prstGeom>
          <a:noFill/>
        </p:spPr>
        <p:txBody>
          <a:bodyPr wrap="square" rtlCol="0">
            <a:spAutoFit/>
          </a:bodyPr>
          <a:lstStyle/>
          <a:p>
            <a:r>
              <a:rPr lang="en-US" i="1" dirty="0" smtClean="0"/>
              <a:t>Kingston Chronicle</a:t>
            </a:r>
            <a:r>
              <a:rPr lang="en-US" dirty="0" smtClean="0"/>
              <a:t> on </a:t>
            </a:r>
          </a:p>
          <a:p>
            <a:r>
              <a:rPr lang="en-US" dirty="0" smtClean="0"/>
              <a:t>1 September 1820</a:t>
            </a:r>
            <a:endParaRPr lang="en-CA" dirty="0"/>
          </a:p>
        </p:txBody>
      </p:sp>
    </p:spTree>
    <p:extLst>
      <p:ext uri="{BB962C8B-B14F-4D97-AF65-F5344CB8AC3E}">
        <p14:creationId xmlns:p14="http://schemas.microsoft.com/office/powerpoint/2010/main" val="28724506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Sir Robert Barrie</a:t>
            </a:r>
            <a:endParaRPr lang="en-CA" dirty="0"/>
          </a:p>
        </p:txBody>
      </p:sp>
      <p:sp>
        <p:nvSpPr>
          <p:cNvPr id="3" name="Content Placeholder 2"/>
          <p:cNvSpPr>
            <a:spLocks noGrp="1"/>
          </p:cNvSpPr>
          <p:nvPr>
            <p:ph idx="1"/>
          </p:nvPr>
        </p:nvSpPr>
        <p:spPr>
          <a:xfrm>
            <a:off x="457200" y="1600201"/>
            <a:ext cx="8229600" cy="1972816"/>
          </a:xfrm>
        </p:spPr>
        <p:txBody>
          <a:bodyPr>
            <a:normAutofit lnSpcReduction="10000"/>
          </a:bodyPr>
          <a:lstStyle/>
          <a:p>
            <a:pPr marL="0" indent="0">
              <a:buNone/>
            </a:pPr>
            <a:r>
              <a:rPr lang="en-US" dirty="0" smtClean="0"/>
              <a:t>Barrie lived in Kingston from 1819 to 1825, commanding the navy yards. While here he took interest in self-sufficiency, building a greenhouse and even taking up brewing:</a:t>
            </a:r>
            <a:endParaRPr lang="en-CA" dirty="0"/>
          </a:p>
        </p:txBody>
      </p:sp>
      <p:sp>
        <p:nvSpPr>
          <p:cNvPr id="4" name="TextBox 3"/>
          <p:cNvSpPr txBox="1"/>
          <p:nvPr/>
        </p:nvSpPr>
        <p:spPr>
          <a:xfrm>
            <a:off x="1331640" y="3573016"/>
            <a:ext cx="7416825" cy="2246769"/>
          </a:xfrm>
          <a:prstGeom prst="rect">
            <a:avLst/>
          </a:prstGeom>
          <a:noFill/>
        </p:spPr>
        <p:txBody>
          <a:bodyPr wrap="square" rtlCol="0">
            <a:spAutoFit/>
          </a:bodyPr>
          <a:lstStyle/>
          <a:p>
            <a:r>
              <a:rPr lang="en-US" sz="2800" i="1" dirty="0" smtClean="0"/>
              <a:t>…brewed </a:t>
            </a:r>
            <a:r>
              <a:rPr lang="en-US" sz="2800" i="1" dirty="0"/>
              <a:t>my own ale from the hops of this country—as good ale as ever I drank in England. The Kingston brewers are in arms against me, as I expose their cheats. My very strong ale does not stand me six pence the gallon.”</a:t>
            </a:r>
            <a:endParaRPr lang="en-CA" sz="2800" i="1" dirty="0"/>
          </a:p>
        </p:txBody>
      </p:sp>
      <p:sp>
        <p:nvSpPr>
          <p:cNvPr id="5" name="TextBox 4"/>
          <p:cNvSpPr txBox="1"/>
          <p:nvPr/>
        </p:nvSpPr>
        <p:spPr>
          <a:xfrm>
            <a:off x="2699792" y="6237312"/>
            <a:ext cx="5576527" cy="369332"/>
          </a:xfrm>
          <a:prstGeom prst="rect">
            <a:avLst/>
          </a:prstGeom>
          <a:noFill/>
        </p:spPr>
        <p:txBody>
          <a:bodyPr wrap="none" rtlCol="0">
            <a:spAutoFit/>
          </a:bodyPr>
          <a:lstStyle/>
          <a:p>
            <a:r>
              <a:rPr lang="en-US" dirty="0" smtClean="0"/>
              <a:t>From </a:t>
            </a:r>
            <a:r>
              <a:rPr lang="en-US" i="1" dirty="0" smtClean="0"/>
              <a:t>Whig Standard </a:t>
            </a:r>
            <a:r>
              <a:rPr lang="en-US" dirty="0" smtClean="0"/>
              <a:t>article,  Sarah Gibson,  25 May 2012 </a:t>
            </a:r>
            <a:endParaRPr lang="en-CA" dirty="0"/>
          </a:p>
        </p:txBody>
      </p:sp>
    </p:spTree>
    <p:extLst>
      <p:ext uri="{BB962C8B-B14F-4D97-AF65-F5344CB8AC3E}">
        <p14:creationId xmlns:p14="http://schemas.microsoft.com/office/powerpoint/2010/main" val="4273274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7904" y="116632"/>
            <a:ext cx="4680520" cy="1143000"/>
          </a:xfrm>
        </p:spPr>
        <p:txBody>
          <a:bodyPr/>
          <a:lstStyle/>
          <a:p>
            <a:r>
              <a:rPr lang="en-US" dirty="0" smtClean="0"/>
              <a:t>Kingston in 1825</a:t>
            </a:r>
            <a:endParaRPr lang="en-CA"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9512" y="116632"/>
            <a:ext cx="3384376" cy="6741368"/>
          </a:xfrm>
        </p:spPr>
      </p:pic>
      <p:sp>
        <p:nvSpPr>
          <p:cNvPr id="6" name="TextBox 5"/>
          <p:cNvSpPr txBox="1"/>
          <p:nvPr/>
        </p:nvSpPr>
        <p:spPr>
          <a:xfrm>
            <a:off x="3779912" y="1196752"/>
            <a:ext cx="4968552" cy="5539978"/>
          </a:xfrm>
          <a:prstGeom prst="rect">
            <a:avLst/>
          </a:prstGeom>
          <a:noFill/>
        </p:spPr>
        <p:txBody>
          <a:bodyPr wrap="square" rtlCol="0">
            <a:spAutoFit/>
          </a:bodyPr>
          <a:lstStyle/>
          <a:p>
            <a:r>
              <a:rPr lang="en-US" sz="2400" dirty="0" smtClean="0"/>
              <a:t>Thomas Molson was a partner the Montreal </a:t>
            </a:r>
            <a:r>
              <a:rPr lang="en-US" sz="2400" dirty="0"/>
              <a:t>brewery </a:t>
            </a:r>
            <a:r>
              <a:rPr lang="en-US" sz="2400" dirty="0" smtClean="0"/>
              <a:t>until 1822 when he moved to Kingston. Owned extensive </a:t>
            </a:r>
            <a:r>
              <a:rPr lang="en-US" sz="2400" dirty="0"/>
              <a:t>brewing and distilling operations from 1824 to </a:t>
            </a:r>
            <a:r>
              <a:rPr lang="en-US" sz="2400" dirty="0" smtClean="0"/>
              <a:t>1835 near what is now the Kingston Yacht Club.</a:t>
            </a:r>
          </a:p>
          <a:p>
            <a:endParaRPr lang="en-US" sz="2400" dirty="0"/>
          </a:p>
          <a:p>
            <a:r>
              <a:rPr lang="en-US" sz="2400" dirty="0"/>
              <a:t>Far more sophisticated than other  breweries. He </a:t>
            </a:r>
            <a:r>
              <a:rPr lang="en-US" sz="2400" dirty="0" smtClean="0"/>
              <a:t>brewed </a:t>
            </a:r>
            <a:r>
              <a:rPr lang="en-US" sz="2400" dirty="0"/>
              <a:t>eight sorts of </a:t>
            </a:r>
            <a:r>
              <a:rPr lang="en-US" sz="2400" dirty="0" smtClean="0"/>
              <a:t>beer in five </a:t>
            </a:r>
            <a:r>
              <a:rPr lang="en-US" sz="2400" dirty="0"/>
              <a:t>price </a:t>
            </a:r>
            <a:r>
              <a:rPr lang="en-US" sz="2400" dirty="0" smtClean="0"/>
              <a:t>ranges with </a:t>
            </a:r>
            <a:r>
              <a:rPr lang="en-US" sz="2400" dirty="0"/>
              <a:t>wholesale and retail sales. </a:t>
            </a:r>
            <a:r>
              <a:rPr lang="en-US" sz="2400" dirty="0" smtClean="0"/>
              <a:t>Casks and bottles. </a:t>
            </a:r>
            <a:r>
              <a:rPr lang="en-US" sz="2400" dirty="0"/>
              <a:t>Notice also that sales are “for Cash or for Produce.” </a:t>
            </a:r>
            <a:r>
              <a:rPr lang="en-US" sz="2400" dirty="0" smtClean="0"/>
              <a:t>bought barley to make their </a:t>
            </a:r>
            <a:r>
              <a:rPr lang="en-US" sz="2400" dirty="0"/>
              <a:t>own malt. </a:t>
            </a:r>
          </a:p>
          <a:p>
            <a:endParaRPr lang="en-CA" dirty="0"/>
          </a:p>
        </p:txBody>
      </p:sp>
    </p:spTree>
    <p:extLst>
      <p:ext uri="{BB962C8B-B14F-4D97-AF65-F5344CB8AC3E}">
        <p14:creationId xmlns:p14="http://schemas.microsoft.com/office/powerpoint/2010/main" val="34904495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Beer Still Poor in 1832</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60032" y="1484784"/>
            <a:ext cx="3959285" cy="4525963"/>
          </a:xfrm>
        </p:spPr>
      </p:pic>
      <p:sp>
        <p:nvSpPr>
          <p:cNvPr id="5" name="TextBox 4"/>
          <p:cNvSpPr txBox="1"/>
          <p:nvPr/>
        </p:nvSpPr>
        <p:spPr>
          <a:xfrm>
            <a:off x="539552" y="1340768"/>
            <a:ext cx="3960440" cy="4708981"/>
          </a:xfrm>
          <a:prstGeom prst="rect">
            <a:avLst/>
          </a:prstGeom>
          <a:noFill/>
        </p:spPr>
        <p:txBody>
          <a:bodyPr wrap="square" rtlCol="0">
            <a:spAutoFit/>
          </a:bodyPr>
          <a:lstStyle/>
          <a:p>
            <a:r>
              <a:rPr lang="en-US" sz="2000" dirty="0" smtClean="0"/>
              <a:t>This is a passage from a long column in the </a:t>
            </a:r>
            <a:r>
              <a:rPr lang="en-US" sz="2000" i="1" dirty="0" smtClean="0"/>
              <a:t>Kingston Chronicle</a:t>
            </a:r>
            <a:r>
              <a:rPr lang="en-US" sz="2000" dirty="0" smtClean="0"/>
              <a:t> of 26 May </a:t>
            </a:r>
            <a:r>
              <a:rPr lang="en-US" sz="2000" dirty="0"/>
              <a:t>1832, </a:t>
            </a:r>
            <a:r>
              <a:rPr lang="en-US" sz="2000" dirty="0" smtClean="0"/>
              <a:t>the </a:t>
            </a:r>
            <a:r>
              <a:rPr lang="en-US" sz="2000" dirty="0"/>
              <a:t>month that the Rideau Canal opened</a:t>
            </a:r>
            <a:r>
              <a:rPr lang="en-US" sz="2000" dirty="0" smtClean="0"/>
              <a:t>. </a:t>
            </a:r>
          </a:p>
          <a:p>
            <a:endParaRPr lang="en-US" sz="2000" dirty="0"/>
          </a:p>
          <a:p>
            <a:r>
              <a:rPr lang="en-US" sz="2000" dirty="0" smtClean="0"/>
              <a:t>The writer states that local beer is “thin”, “shockingly disgusting” and “exceedingly foul” made of </a:t>
            </a:r>
            <a:r>
              <a:rPr lang="en-US" sz="2000" dirty="0" err="1" smtClean="0"/>
              <a:t>bigg</a:t>
            </a:r>
            <a:r>
              <a:rPr lang="en-US" sz="2000" dirty="0" smtClean="0"/>
              <a:t> mixed with “oats, peas, rye, buckwheat and chaff.”</a:t>
            </a:r>
          </a:p>
          <a:p>
            <a:endParaRPr lang="en-US" sz="2000" dirty="0"/>
          </a:p>
          <a:p>
            <a:r>
              <a:rPr lang="en-US" sz="2000" dirty="0" smtClean="0"/>
              <a:t>Like Dalton 12 years before, his opinion piece is a call to farmers to improve the barley supply.  </a:t>
            </a:r>
          </a:p>
          <a:p>
            <a:endParaRPr lang="en-US" sz="2000" dirty="0" smtClean="0"/>
          </a:p>
        </p:txBody>
      </p:sp>
    </p:spTree>
    <p:extLst>
      <p:ext uri="{BB962C8B-B14F-4D97-AF65-F5344CB8AC3E}">
        <p14:creationId xmlns:p14="http://schemas.microsoft.com/office/powerpoint/2010/main" val="634594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Election Day 1836</a:t>
            </a:r>
            <a:endParaRPr lang="en-CA" dirty="0"/>
          </a:p>
        </p:txBody>
      </p:sp>
      <p:sp>
        <p:nvSpPr>
          <p:cNvPr id="3" name="Content Placeholder 2"/>
          <p:cNvSpPr>
            <a:spLocks noGrp="1"/>
          </p:cNvSpPr>
          <p:nvPr>
            <p:ph idx="1"/>
          </p:nvPr>
        </p:nvSpPr>
        <p:spPr/>
        <p:txBody>
          <a:bodyPr>
            <a:normAutofit/>
          </a:bodyPr>
          <a:lstStyle/>
          <a:p>
            <a:pPr marL="0" indent="0">
              <a:buNone/>
            </a:pPr>
            <a:r>
              <a:rPr lang="en-US" sz="2800" dirty="0"/>
              <a:t> </a:t>
            </a:r>
            <a:r>
              <a:rPr lang="en-US" sz="2800" dirty="0" smtClean="0"/>
              <a:t>”</a:t>
            </a:r>
            <a:r>
              <a:rPr lang="en-US" sz="2800" i="1" dirty="0" smtClean="0"/>
              <a:t>There </a:t>
            </a:r>
            <a:r>
              <a:rPr lang="en-US" sz="2800" i="1" dirty="0"/>
              <a:t>was only one polling place and that was in Bath. It was a little booth at the edge of the village. I was quite a young man at the time and didn't know much about the issues; but I could understand that the people were greatly excited. The taverns of Bath were crowded with men wrangling about the votes. Whiskey was flowing freely, and there were plenty of drunken men and brawls in the streets. There were plenty of taverns all over the county</a:t>
            </a:r>
            <a:r>
              <a:rPr lang="en-US" sz="2800" i="1" dirty="0" smtClean="0"/>
              <a:t>.</a:t>
            </a:r>
            <a:r>
              <a:rPr lang="en-US" sz="2800" dirty="0" smtClean="0"/>
              <a:t>”</a:t>
            </a:r>
            <a:endParaRPr lang="en-CA" sz="2800" dirty="0"/>
          </a:p>
        </p:txBody>
      </p:sp>
      <p:sp>
        <p:nvSpPr>
          <p:cNvPr id="4" name="TextBox 3"/>
          <p:cNvSpPr txBox="1"/>
          <p:nvPr/>
        </p:nvSpPr>
        <p:spPr>
          <a:xfrm>
            <a:off x="3275856" y="5733256"/>
            <a:ext cx="5184576" cy="646331"/>
          </a:xfrm>
          <a:prstGeom prst="rect">
            <a:avLst/>
          </a:prstGeom>
          <a:noFill/>
        </p:spPr>
        <p:txBody>
          <a:bodyPr wrap="square" rtlCol="0">
            <a:spAutoFit/>
          </a:bodyPr>
          <a:lstStyle/>
          <a:p>
            <a:r>
              <a:rPr lang="en-US" dirty="0" smtClean="0"/>
              <a:t>From </a:t>
            </a:r>
            <a:r>
              <a:rPr lang="en-US" i="1" dirty="0" smtClean="0"/>
              <a:t>History </a:t>
            </a:r>
            <a:r>
              <a:rPr lang="en-US" i="1" dirty="0"/>
              <a:t>of the County of Lennox and </a:t>
            </a:r>
            <a:r>
              <a:rPr lang="en-US" i="1" dirty="0" err="1"/>
              <a:t>Addington</a:t>
            </a:r>
            <a:r>
              <a:rPr lang="en-US" dirty="0"/>
              <a:t> </a:t>
            </a:r>
            <a:r>
              <a:rPr lang="en-US" dirty="0" smtClean="0"/>
              <a:t>(1913) by </a:t>
            </a:r>
            <a:r>
              <a:rPr lang="en-US" dirty="0"/>
              <a:t>W.S. Herrington </a:t>
            </a:r>
            <a:endParaRPr lang="en-CA" dirty="0"/>
          </a:p>
        </p:txBody>
      </p:sp>
    </p:spTree>
    <p:extLst>
      <p:ext uri="{BB962C8B-B14F-4D97-AF65-F5344CB8AC3E}">
        <p14:creationId xmlns:p14="http://schemas.microsoft.com/office/powerpoint/2010/main" val="19436934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Harry Jones’ 1840s Diary</a:t>
            </a:r>
            <a:endParaRPr lang="en-CA" dirty="0"/>
          </a:p>
        </p:txBody>
      </p:sp>
      <p:sp>
        <p:nvSpPr>
          <p:cNvPr id="3" name="Content Placeholder 2"/>
          <p:cNvSpPr>
            <a:spLocks noGrp="1"/>
          </p:cNvSpPr>
          <p:nvPr>
            <p:ph idx="1"/>
          </p:nvPr>
        </p:nvSpPr>
        <p:spPr>
          <a:xfrm>
            <a:off x="5580112" y="6269770"/>
            <a:ext cx="3322712" cy="504056"/>
          </a:xfrm>
        </p:spPr>
        <p:txBody>
          <a:bodyPr>
            <a:normAutofit/>
          </a:bodyPr>
          <a:lstStyle/>
          <a:p>
            <a:pPr marL="0" indent="0">
              <a:buNone/>
            </a:pPr>
            <a:r>
              <a:rPr lang="en-US" sz="1800" i="1" dirty="0" smtClean="0"/>
              <a:t>In Mixed Company</a:t>
            </a:r>
            <a:r>
              <a:rPr lang="en-US" sz="1800" dirty="0" smtClean="0"/>
              <a:t>, Julia Roberts </a:t>
            </a:r>
            <a:endParaRPr lang="en-CA" sz="1800" dirty="0"/>
          </a:p>
        </p:txBody>
      </p:sp>
      <p:sp>
        <p:nvSpPr>
          <p:cNvPr id="4" name="TextBox 3"/>
          <p:cNvSpPr txBox="1"/>
          <p:nvPr/>
        </p:nvSpPr>
        <p:spPr>
          <a:xfrm>
            <a:off x="4572000" y="1340768"/>
            <a:ext cx="4571999" cy="4893647"/>
          </a:xfrm>
          <a:prstGeom prst="rect">
            <a:avLst/>
          </a:prstGeom>
          <a:noFill/>
        </p:spPr>
        <p:txBody>
          <a:bodyPr wrap="square" rtlCol="0">
            <a:spAutoFit/>
          </a:bodyPr>
          <a:lstStyle/>
          <a:p>
            <a:r>
              <a:rPr lang="en-US" sz="2400" dirty="0" smtClean="0"/>
              <a:t>A lower level clerk in the colonial bureaucracy located in Kingston in the early 1840s, Jones spent his gentlemanly social hours life with single men like him exploring the better sort out of the 98 local town and country taverns. Drank wine, sherry cobblers, brandy and even grog but not much beer. At this point in the century, society life was still centered around the tavern and was separated by class more than temperance. </a:t>
            </a:r>
            <a:endParaRPr lang="en-CA" sz="24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543" y="1484784"/>
            <a:ext cx="4025426" cy="4484850"/>
          </a:xfrm>
          <a:prstGeom prst="rect">
            <a:avLst/>
          </a:prstGeom>
        </p:spPr>
      </p:pic>
      <p:sp>
        <p:nvSpPr>
          <p:cNvPr id="6" name="TextBox 5"/>
          <p:cNvSpPr txBox="1"/>
          <p:nvPr/>
        </p:nvSpPr>
        <p:spPr>
          <a:xfrm>
            <a:off x="258543" y="5969634"/>
            <a:ext cx="4169441" cy="738664"/>
          </a:xfrm>
          <a:prstGeom prst="rect">
            <a:avLst/>
          </a:prstGeom>
          <a:noFill/>
        </p:spPr>
        <p:txBody>
          <a:bodyPr wrap="square" rtlCol="0">
            <a:spAutoFit/>
          </a:bodyPr>
          <a:lstStyle/>
          <a:p>
            <a:r>
              <a:rPr lang="en-US" sz="1400" dirty="0" smtClean="0"/>
              <a:t>The British American Hotel, now the location of the Marriott. Dickens stayed here in May 1842 and wrote “Kingston…</a:t>
            </a:r>
            <a:r>
              <a:rPr lang="en-US" sz="1400" dirty="0"/>
              <a:t> one half of it appears to be burnt </a:t>
            </a:r>
            <a:r>
              <a:rPr lang="en-US" sz="1400" dirty="0" smtClean="0"/>
              <a:t>down…”</a:t>
            </a:r>
            <a:endParaRPr lang="en-CA" dirty="0"/>
          </a:p>
        </p:txBody>
      </p:sp>
    </p:spTree>
    <p:extLst>
      <p:ext uri="{BB962C8B-B14F-4D97-AF65-F5344CB8AC3E}">
        <p14:creationId xmlns:p14="http://schemas.microsoft.com/office/powerpoint/2010/main" val="1586847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Barriefield</a:t>
            </a:r>
            <a:r>
              <a:rPr lang="en-US" dirty="0" smtClean="0"/>
              <a:t> 1850</a:t>
            </a:r>
            <a:endParaRPr lang="en-CA" dirty="0"/>
          </a:p>
        </p:txBody>
      </p:sp>
      <p:sp>
        <p:nvSpPr>
          <p:cNvPr id="3" name="Content Placeholder 2"/>
          <p:cNvSpPr>
            <a:spLocks noGrp="1"/>
          </p:cNvSpPr>
          <p:nvPr>
            <p:ph idx="1"/>
          </p:nvPr>
        </p:nvSpPr>
        <p:spPr>
          <a:xfrm>
            <a:off x="683568" y="1556792"/>
            <a:ext cx="8280920" cy="4193307"/>
          </a:xfrm>
        </p:spPr>
        <p:txBody>
          <a:bodyPr>
            <a:normAutofit/>
          </a:bodyPr>
          <a:lstStyle/>
          <a:p>
            <a:pPr marL="0" indent="0">
              <a:buNone/>
            </a:pPr>
            <a:r>
              <a:rPr lang="en-US" dirty="0" smtClean="0"/>
              <a:t>“</a:t>
            </a:r>
            <a:r>
              <a:rPr lang="en-US" sz="2800" i="1" dirty="0" smtClean="0"/>
              <a:t>To </a:t>
            </a:r>
            <a:r>
              <a:rPr lang="en-US" sz="2800" i="1" dirty="0"/>
              <a:t>the </a:t>
            </a:r>
            <a:r>
              <a:rPr lang="en-US" sz="2800" i="1" dirty="0" err="1"/>
              <a:t>Honourable</a:t>
            </a:r>
            <a:r>
              <a:rPr lang="en-US" sz="2800" i="1" dirty="0"/>
              <a:t> the Municipal Council of the Township of Pittsburgh in Session aforementioned, We the Undersigned Tavern Keepers of the Village of </a:t>
            </a:r>
            <a:r>
              <a:rPr lang="en-US" sz="2800" i="1" dirty="0" err="1"/>
              <a:t>Barriefield</a:t>
            </a:r>
            <a:r>
              <a:rPr lang="en-US" sz="2800" i="1" dirty="0"/>
              <a:t> humbly and respectfully </a:t>
            </a:r>
            <a:r>
              <a:rPr lang="en-US" sz="2800" i="1" dirty="0" err="1"/>
              <a:t>sheweth</a:t>
            </a:r>
            <a:r>
              <a:rPr lang="en-US" sz="2800" i="1" dirty="0"/>
              <a:t> - whereas that there are persons residing in the said Village or premises adjoining Selling Beer and Keeping Houses of Rendezvous against the Law and to the great </a:t>
            </a:r>
            <a:r>
              <a:rPr lang="en-US" sz="2800" i="1" dirty="0" err="1"/>
              <a:t>Desparagement</a:t>
            </a:r>
            <a:r>
              <a:rPr lang="en-US" sz="2800" i="1" dirty="0"/>
              <a:t> of Her </a:t>
            </a:r>
            <a:r>
              <a:rPr lang="en-US" sz="2800" i="1" dirty="0" smtClean="0"/>
              <a:t>Majesty…</a:t>
            </a:r>
            <a:r>
              <a:rPr lang="en-US" dirty="0" smtClean="0"/>
              <a:t>”</a:t>
            </a:r>
            <a:endParaRPr lang="en-CA" dirty="0"/>
          </a:p>
        </p:txBody>
      </p:sp>
      <p:sp>
        <p:nvSpPr>
          <p:cNvPr id="4" name="TextBox 3"/>
          <p:cNvSpPr txBox="1"/>
          <p:nvPr/>
        </p:nvSpPr>
        <p:spPr>
          <a:xfrm>
            <a:off x="3419872" y="6021288"/>
            <a:ext cx="5400600" cy="646331"/>
          </a:xfrm>
          <a:prstGeom prst="rect">
            <a:avLst/>
          </a:prstGeom>
          <a:noFill/>
        </p:spPr>
        <p:txBody>
          <a:bodyPr wrap="square" rtlCol="0">
            <a:spAutoFit/>
          </a:bodyPr>
          <a:lstStyle/>
          <a:p>
            <a:r>
              <a:rPr lang="en-CA" i="1" dirty="0" smtClean="0"/>
              <a:t>Petition, </a:t>
            </a:r>
            <a:r>
              <a:rPr lang="en-CA" dirty="0"/>
              <a:t>18 April </a:t>
            </a:r>
            <a:r>
              <a:rPr lang="en-CA" dirty="0" smtClean="0"/>
              <a:t>1850, f</a:t>
            </a:r>
            <a:r>
              <a:rPr lang="en-CA" i="1" dirty="0" smtClean="0"/>
              <a:t>rom "Tavern </a:t>
            </a:r>
            <a:r>
              <a:rPr lang="en-CA" i="1" dirty="0"/>
              <a:t>Inspectors Records </a:t>
            </a:r>
            <a:r>
              <a:rPr lang="en-CA" i="1" dirty="0" smtClean="0"/>
              <a:t>1849-1853</a:t>
            </a:r>
            <a:r>
              <a:rPr lang="en-CA" dirty="0" smtClean="0"/>
              <a:t>“, </a:t>
            </a:r>
            <a:r>
              <a:rPr lang="en-CA" dirty="0" err="1" smtClean="0"/>
              <a:t>PittsburghTownship</a:t>
            </a:r>
            <a:r>
              <a:rPr lang="en-CA" dirty="0" smtClean="0"/>
              <a:t> records.</a:t>
            </a:r>
            <a:endParaRPr lang="en-CA" dirty="0"/>
          </a:p>
        </p:txBody>
      </p:sp>
    </p:spTree>
    <p:extLst>
      <p:ext uri="{BB962C8B-B14F-4D97-AF65-F5344CB8AC3E}">
        <p14:creationId xmlns:p14="http://schemas.microsoft.com/office/powerpoint/2010/main" val="34111871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Pittsburg Township Permit 1853</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15813"/>
            <a:ext cx="8229600" cy="4494737"/>
          </a:xfrm>
        </p:spPr>
      </p:pic>
    </p:spTree>
    <p:extLst>
      <p:ext uri="{BB962C8B-B14F-4D97-AF65-F5344CB8AC3E}">
        <p14:creationId xmlns:p14="http://schemas.microsoft.com/office/powerpoint/2010/main" val="18549751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435280" cy="994122"/>
          </a:xfrm>
        </p:spPr>
        <p:txBody>
          <a:bodyPr>
            <a:noAutofit/>
          </a:bodyPr>
          <a:lstStyle/>
          <a:p>
            <a:pPr algn="l"/>
            <a:r>
              <a:rPr lang="en-US" sz="4000" dirty="0" smtClean="0"/>
              <a:t>				    UK Imports in 1862</a:t>
            </a:r>
            <a:endParaRPr lang="en-CA" sz="4000" dirty="0"/>
          </a:p>
        </p:txBody>
      </p:sp>
      <p:sp>
        <p:nvSpPr>
          <p:cNvPr id="3" name="Content Placeholder 2"/>
          <p:cNvSpPr>
            <a:spLocks noGrp="1"/>
          </p:cNvSpPr>
          <p:nvPr>
            <p:ph idx="1"/>
          </p:nvPr>
        </p:nvSpPr>
        <p:spPr>
          <a:xfrm>
            <a:off x="4427984" y="1279972"/>
            <a:ext cx="4608512" cy="5101356"/>
          </a:xfrm>
        </p:spPr>
        <p:txBody>
          <a:bodyPr>
            <a:normAutofit/>
          </a:bodyPr>
          <a:lstStyle/>
          <a:p>
            <a:pPr marL="0" indent="0">
              <a:buNone/>
            </a:pPr>
            <a:r>
              <a:rPr lang="en-US" sz="2000" dirty="0" smtClean="0"/>
              <a:t>In </a:t>
            </a:r>
            <a:r>
              <a:rPr lang="en-US" sz="2000" i="1" dirty="0" smtClean="0"/>
              <a:t>Kingston Daily News</a:t>
            </a:r>
            <a:r>
              <a:rPr lang="en-US" sz="2000" dirty="0" smtClean="0"/>
              <a:t> of 7 </a:t>
            </a:r>
            <a:r>
              <a:rPr lang="en-US" sz="2000" dirty="0"/>
              <a:t>October </a:t>
            </a:r>
            <a:r>
              <a:rPr lang="en-US" sz="2000" dirty="0" smtClean="0"/>
              <a:t>1862, Mr</a:t>
            </a:r>
            <a:r>
              <a:rPr lang="en-US" sz="2000" dirty="0"/>
              <a:t>. McRae of Brock Street </a:t>
            </a:r>
            <a:r>
              <a:rPr lang="en-US" sz="2000" dirty="0" smtClean="0"/>
              <a:t>advertises had 25 barrels of </a:t>
            </a:r>
            <a:r>
              <a:rPr lang="en-US" sz="2000" dirty="0"/>
              <a:t>Guinness, </a:t>
            </a:r>
            <a:r>
              <a:rPr lang="en-US" sz="2000" dirty="0" smtClean="0"/>
              <a:t>as well of ten barrels each of Barclay </a:t>
            </a:r>
            <a:r>
              <a:rPr lang="en-US" sz="2000" dirty="0"/>
              <a:t>Perkins </a:t>
            </a:r>
            <a:r>
              <a:rPr lang="en-US" sz="2000" dirty="0" smtClean="0"/>
              <a:t>and </a:t>
            </a:r>
            <a:r>
              <a:rPr lang="en-US" sz="2000" dirty="0" err="1" smtClean="0"/>
              <a:t>Allsopp</a:t>
            </a:r>
            <a:r>
              <a:rPr lang="en-US" sz="2000" dirty="0" smtClean="0"/>
              <a:t> ales along </a:t>
            </a:r>
            <a:r>
              <a:rPr lang="en-US" sz="2000" dirty="0"/>
              <a:t>with a range of </a:t>
            </a:r>
            <a:r>
              <a:rPr lang="en-US" sz="2000" dirty="0" smtClean="0"/>
              <a:t>fine imported </a:t>
            </a:r>
            <a:r>
              <a:rPr lang="en-US" sz="2000" dirty="0"/>
              <a:t>sherries, ports and brandies. </a:t>
            </a:r>
            <a:r>
              <a:rPr lang="en-US" sz="2000" dirty="0" smtClean="0"/>
              <a:t> Only the </a:t>
            </a:r>
            <a:r>
              <a:rPr lang="en-US" sz="2000" dirty="0"/>
              <a:t>Morton’s “Family Proof” Whisky he offered was locally made. </a:t>
            </a:r>
            <a:endParaRPr lang="en-US" sz="2000" dirty="0" smtClean="0"/>
          </a:p>
          <a:p>
            <a:pPr marL="0" indent="0">
              <a:buNone/>
            </a:pPr>
            <a:endParaRPr lang="en-US" sz="2000" dirty="0"/>
          </a:p>
          <a:p>
            <a:pPr marL="0" indent="0">
              <a:buNone/>
            </a:pPr>
            <a:r>
              <a:rPr lang="en-US" sz="2000" dirty="0" smtClean="0"/>
              <a:t>The </a:t>
            </a:r>
            <a:r>
              <a:rPr lang="en-US" sz="2000" dirty="0"/>
              <a:t>bottom two stories of </a:t>
            </a:r>
            <a:r>
              <a:rPr lang="en-US" sz="2000" dirty="0" smtClean="0"/>
              <a:t>McRae’s building </a:t>
            </a:r>
            <a:r>
              <a:rPr lang="en-US" sz="2000" dirty="0"/>
              <a:t>are still there at the corner of Brock and </a:t>
            </a:r>
            <a:r>
              <a:rPr lang="en-US" sz="2000" dirty="0" smtClean="0"/>
              <a:t>Wellington, housing Pearle Optical across the street from the Wellington Currency Exchange</a:t>
            </a:r>
            <a:r>
              <a:rPr lang="en-CA" sz="2000" dirty="0" smtClean="0"/>
              <a:t>.</a:t>
            </a:r>
            <a:endParaRPr lang="en-CA"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226" y="404664"/>
            <a:ext cx="4032448" cy="6209970"/>
          </a:xfrm>
          <a:prstGeom prst="rect">
            <a:avLst/>
          </a:prstGeom>
        </p:spPr>
      </p:pic>
    </p:spTree>
    <p:extLst>
      <p:ext uri="{BB962C8B-B14F-4D97-AF65-F5344CB8AC3E}">
        <p14:creationId xmlns:p14="http://schemas.microsoft.com/office/powerpoint/2010/main" val="36107740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Breakwater Park in 1865</a:t>
            </a:r>
            <a:endParaRPr lang="en-CA"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7544" y="1556792"/>
            <a:ext cx="8229600" cy="3591149"/>
          </a:xfrm>
        </p:spPr>
      </p:pic>
      <p:sp>
        <p:nvSpPr>
          <p:cNvPr id="5" name="TextBox 4"/>
          <p:cNvSpPr txBox="1"/>
          <p:nvPr/>
        </p:nvSpPr>
        <p:spPr>
          <a:xfrm>
            <a:off x="1691680" y="3501008"/>
            <a:ext cx="432048" cy="769441"/>
          </a:xfrm>
          <a:prstGeom prst="rect">
            <a:avLst/>
          </a:prstGeom>
          <a:noFill/>
        </p:spPr>
        <p:txBody>
          <a:bodyPr wrap="square" rtlCol="0">
            <a:spAutoFit/>
          </a:bodyPr>
          <a:lstStyle/>
          <a:p>
            <a:r>
              <a:rPr lang="en-US" sz="4400" dirty="0" smtClean="0">
                <a:solidFill>
                  <a:srgbClr val="FF0000"/>
                </a:solidFill>
              </a:rPr>
              <a:t>A</a:t>
            </a:r>
            <a:endParaRPr lang="en-CA" sz="4400" dirty="0">
              <a:solidFill>
                <a:srgbClr val="FF0000"/>
              </a:solidFill>
            </a:endParaRPr>
          </a:p>
        </p:txBody>
      </p:sp>
      <p:sp>
        <p:nvSpPr>
          <p:cNvPr id="6" name="TextBox 5"/>
          <p:cNvSpPr txBox="1"/>
          <p:nvPr/>
        </p:nvSpPr>
        <p:spPr>
          <a:xfrm>
            <a:off x="4737088" y="1700808"/>
            <a:ext cx="463588" cy="707886"/>
          </a:xfrm>
          <a:prstGeom prst="rect">
            <a:avLst/>
          </a:prstGeom>
          <a:noFill/>
        </p:spPr>
        <p:txBody>
          <a:bodyPr wrap="none" rtlCol="0">
            <a:spAutoFit/>
          </a:bodyPr>
          <a:lstStyle/>
          <a:p>
            <a:r>
              <a:rPr lang="en-US" sz="4000" dirty="0" smtClean="0">
                <a:solidFill>
                  <a:srgbClr val="FF0000"/>
                </a:solidFill>
              </a:rPr>
              <a:t>B</a:t>
            </a:r>
            <a:endParaRPr lang="en-CA" sz="4000" dirty="0">
              <a:solidFill>
                <a:srgbClr val="FF0000"/>
              </a:solidFill>
            </a:endParaRPr>
          </a:p>
        </p:txBody>
      </p:sp>
      <p:sp>
        <p:nvSpPr>
          <p:cNvPr id="7" name="TextBox 6"/>
          <p:cNvSpPr txBox="1"/>
          <p:nvPr/>
        </p:nvSpPr>
        <p:spPr>
          <a:xfrm>
            <a:off x="7092280" y="3429000"/>
            <a:ext cx="504056" cy="707886"/>
          </a:xfrm>
          <a:prstGeom prst="rect">
            <a:avLst/>
          </a:prstGeom>
          <a:noFill/>
        </p:spPr>
        <p:txBody>
          <a:bodyPr wrap="square" rtlCol="0">
            <a:spAutoFit/>
          </a:bodyPr>
          <a:lstStyle/>
          <a:p>
            <a:r>
              <a:rPr lang="en-US" sz="4000" dirty="0" smtClean="0">
                <a:solidFill>
                  <a:srgbClr val="FF0000"/>
                </a:solidFill>
              </a:rPr>
              <a:t>C</a:t>
            </a:r>
            <a:endParaRPr lang="en-CA" sz="4000" dirty="0">
              <a:solidFill>
                <a:srgbClr val="FF0000"/>
              </a:solidFill>
            </a:endParaRPr>
          </a:p>
        </p:txBody>
      </p:sp>
      <p:sp>
        <p:nvSpPr>
          <p:cNvPr id="8" name="TextBox 7"/>
          <p:cNvSpPr txBox="1"/>
          <p:nvPr/>
        </p:nvSpPr>
        <p:spPr>
          <a:xfrm>
            <a:off x="971600" y="5445224"/>
            <a:ext cx="7632848" cy="923330"/>
          </a:xfrm>
          <a:prstGeom prst="rect">
            <a:avLst/>
          </a:prstGeom>
          <a:noFill/>
        </p:spPr>
        <p:txBody>
          <a:bodyPr wrap="square" rtlCol="0">
            <a:spAutoFit/>
          </a:bodyPr>
          <a:lstStyle/>
          <a:p>
            <a:r>
              <a:rPr lang="en-US" dirty="0" smtClean="0"/>
              <a:t>A. Morton Brewery and Distillery, now Bader and </a:t>
            </a:r>
            <a:r>
              <a:rPr lang="en-US" dirty="0" err="1" smtClean="0"/>
              <a:t>Tett</a:t>
            </a:r>
            <a:r>
              <a:rPr lang="en-US" dirty="0" smtClean="0"/>
              <a:t> Centre</a:t>
            </a:r>
          </a:p>
          <a:p>
            <a:r>
              <a:rPr lang="en-US" dirty="0" smtClean="0"/>
              <a:t>B. Frontenac Brewery, now under the </a:t>
            </a:r>
            <a:r>
              <a:rPr lang="en-US" dirty="0" err="1" smtClean="0"/>
              <a:t>GordBrock</a:t>
            </a:r>
            <a:r>
              <a:rPr lang="en-US" dirty="0" smtClean="0"/>
              <a:t> House at Queens</a:t>
            </a:r>
          </a:p>
          <a:p>
            <a:r>
              <a:rPr lang="en-US" dirty="0" smtClean="0"/>
              <a:t>C. Hayward &amp; Downing, now a suspicious mound at Breakwater Park’s east end</a:t>
            </a:r>
            <a:endParaRPr lang="en-CA" dirty="0"/>
          </a:p>
        </p:txBody>
      </p:sp>
    </p:spTree>
    <p:extLst>
      <p:ext uri="{BB962C8B-B14F-4D97-AF65-F5344CB8AC3E}">
        <p14:creationId xmlns:p14="http://schemas.microsoft.com/office/powerpoint/2010/main" val="5387671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204864"/>
            <a:ext cx="9144000" cy="923330"/>
          </a:xfrm>
          <a:prstGeom prst="rect">
            <a:avLst/>
          </a:prstGeom>
        </p:spPr>
        <p:txBody>
          <a:bodyPr wrap="square">
            <a:spAutoFit/>
          </a:bodyPr>
          <a:lstStyle/>
          <a:p>
            <a:pPr algn="ctr"/>
            <a:r>
              <a:rPr lang="en-US" sz="5400" dirty="0"/>
              <a:t>Any More Questions?</a:t>
            </a:r>
            <a:endParaRPr lang="en-CA" sz="5400" dirty="0"/>
          </a:p>
        </p:txBody>
      </p:sp>
    </p:spTree>
    <p:extLst>
      <p:ext uri="{BB962C8B-B14F-4D97-AF65-F5344CB8AC3E}">
        <p14:creationId xmlns:p14="http://schemas.microsoft.com/office/powerpoint/2010/main" val="36712222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Reading</a:t>
            </a:r>
            <a:endParaRPr lang="en-CA" dirty="0"/>
          </a:p>
        </p:txBody>
      </p:sp>
      <p:sp>
        <p:nvSpPr>
          <p:cNvPr id="3" name="Content Placeholder 2"/>
          <p:cNvSpPr>
            <a:spLocks noGrp="1"/>
          </p:cNvSpPr>
          <p:nvPr>
            <p:ph idx="1"/>
          </p:nvPr>
        </p:nvSpPr>
        <p:spPr>
          <a:xfrm>
            <a:off x="890712" y="1484784"/>
            <a:ext cx="7353696" cy="4741987"/>
          </a:xfrm>
        </p:spPr>
        <p:txBody>
          <a:bodyPr>
            <a:normAutofit lnSpcReduction="10000"/>
          </a:bodyPr>
          <a:lstStyle/>
          <a:p>
            <a:pPr marL="0" indent="0">
              <a:buNone/>
            </a:pPr>
            <a:r>
              <a:rPr lang="en-US" sz="2400" i="1" dirty="0" smtClean="0"/>
              <a:t>The </a:t>
            </a:r>
            <a:r>
              <a:rPr lang="en-US" sz="2400" i="1" dirty="0"/>
              <a:t>Art And Mystery Of Brewing in </a:t>
            </a:r>
            <a:r>
              <a:rPr lang="en-US" sz="2400" i="1" dirty="0" smtClean="0"/>
              <a:t>Ontario,</a:t>
            </a:r>
            <a:r>
              <a:rPr lang="en-US" sz="2400" dirty="0" smtClean="0"/>
              <a:t> Ian Bowering (1988)</a:t>
            </a:r>
          </a:p>
          <a:p>
            <a:pPr marL="0" indent="0">
              <a:buNone/>
            </a:pPr>
            <a:r>
              <a:rPr lang="en-US" sz="2400" i="1" dirty="0" smtClean="0"/>
              <a:t>Brewed In Canada,</a:t>
            </a:r>
            <a:r>
              <a:rPr lang="en-US" sz="2400" dirty="0" smtClean="0"/>
              <a:t> Allen Winn </a:t>
            </a:r>
            <a:r>
              <a:rPr lang="en-US" sz="2400" dirty="0" err="1" smtClean="0"/>
              <a:t>Sneath</a:t>
            </a:r>
            <a:r>
              <a:rPr lang="en-US" sz="2400" dirty="0" smtClean="0"/>
              <a:t> (2001)</a:t>
            </a:r>
          </a:p>
          <a:p>
            <a:pPr marL="0" indent="0">
              <a:buNone/>
            </a:pPr>
            <a:r>
              <a:rPr lang="en-US" sz="2400" i="1" dirty="0" smtClean="0"/>
              <a:t>In Mixed company</a:t>
            </a:r>
            <a:r>
              <a:rPr lang="en-US" sz="2400" dirty="0" smtClean="0"/>
              <a:t>, Julia Roberts (2009)</a:t>
            </a:r>
          </a:p>
          <a:p>
            <a:pPr marL="0" indent="0">
              <a:buNone/>
            </a:pPr>
            <a:r>
              <a:rPr lang="en-US" sz="2400" i="1" dirty="0" smtClean="0"/>
              <a:t>The </a:t>
            </a:r>
            <a:r>
              <a:rPr lang="en-US" sz="2400" i="1" dirty="0"/>
              <a:t>Breweries of Kingston and the </a:t>
            </a:r>
            <a:r>
              <a:rPr lang="en-US" sz="2400" i="1" dirty="0" err="1"/>
              <a:t>St.Lawrence</a:t>
            </a:r>
            <a:r>
              <a:rPr lang="en-US" sz="2400" i="1" dirty="0"/>
              <a:t> </a:t>
            </a:r>
            <a:r>
              <a:rPr lang="en-US" sz="2400" i="1" dirty="0" smtClean="0"/>
              <a:t>Valley,</a:t>
            </a:r>
            <a:r>
              <a:rPr lang="en-US" sz="2400" dirty="0" smtClean="0"/>
              <a:t> Steve Gates (2011)</a:t>
            </a:r>
          </a:p>
          <a:p>
            <a:pPr marL="0" indent="0">
              <a:buNone/>
            </a:pPr>
            <a:r>
              <a:rPr lang="en-US" sz="2400" i="1" dirty="0"/>
              <a:t>Upper Hudson Valley </a:t>
            </a:r>
            <a:r>
              <a:rPr lang="en-US" sz="2400" i="1" dirty="0" smtClean="0"/>
              <a:t>Beer,</a:t>
            </a:r>
            <a:r>
              <a:rPr lang="en-US" sz="2400" dirty="0" smtClean="0"/>
              <a:t> </a:t>
            </a:r>
            <a:r>
              <a:rPr lang="en-US" sz="2400" dirty="0"/>
              <a:t>Alan McLeod and Craig </a:t>
            </a:r>
            <a:r>
              <a:rPr lang="en-US" sz="2400" dirty="0" err="1" smtClean="0"/>
              <a:t>Gravina</a:t>
            </a:r>
            <a:r>
              <a:rPr lang="en-US" sz="2400" dirty="0" smtClean="0"/>
              <a:t> (2014)</a:t>
            </a:r>
            <a:endParaRPr lang="en-US" sz="2400" dirty="0"/>
          </a:p>
          <a:p>
            <a:pPr marL="0" indent="0">
              <a:buNone/>
            </a:pPr>
            <a:r>
              <a:rPr lang="en-US" sz="2400" i="1" dirty="0" smtClean="0"/>
              <a:t>Ontario Beer,</a:t>
            </a:r>
            <a:r>
              <a:rPr lang="en-US" sz="2400" dirty="0" smtClean="0"/>
              <a:t> Alan McLeod and Jordan </a:t>
            </a:r>
            <a:r>
              <a:rPr lang="en-US" sz="2400" dirty="0" err="1" smtClean="0"/>
              <a:t>St.John</a:t>
            </a:r>
            <a:r>
              <a:rPr lang="en-US" sz="2400" dirty="0" smtClean="0"/>
              <a:t> (2014)</a:t>
            </a:r>
          </a:p>
          <a:p>
            <a:pPr marL="0" indent="0">
              <a:buNone/>
            </a:pPr>
            <a:endParaRPr lang="en-US" sz="2400" dirty="0" smtClean="0"/>
          </a:p>
          <a:p>
            <a:pPr marL="0" indent="0">
              <a:buNone/>
            </a:pPr>
            <a:r>
              <a:rPr lang="en-US" sz="2400" dirty="0" smtClean="0"/>
              <a:t>news.ourontario.ca: website managed by the library system</a:t>
            </a:r>
          </a:p>
          <a:p>
            <a:endParaRPr lang="en-US" b="1" dirty="0" smtClean="0"/>
          </a:p>
          <a:p>
            <a:endParaRPr lang="en-CA" dirty="0"/>
          </a:p>
        </p:txBody>
      </p:sp>
    </p:spTree>
    <p:extLst>
      <p:ext uri="{BB962C8B-B14F-4D97-AF65-F5344CB8AC3E}">
        <p14:creationId xmlns:p14="http://schemas.microsoft.com/office/powerpoint/2010/main" val="34090181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598</TotalTime>
  <Words>2308</Words>
  <Application>Microsoft Office PowerPoint</Application>
  <PresentationFormat>On-screen Show (4:3)</PresentationFormat>
  <Paragraphs>162</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Brewing and Drinking Kingston 1790-1867</vt:lpstr>
      <vt:lpstr>PowerPoint Presentation</vt:lpstr>
      <vt:lpstr>What Is Beer?</vt:lpstr>
      <vt:lpstr>PowerPoint Presentation</vt:lpstr>
      <vt:lpstr>Finding The Information </vt:lpstr>
      <vt:lpstr> Same Area 1849</vt:lpstr>
      <vt:lpstr>Kingston Brewery in 1908</vt:lpstr>
      <vt:lpstr>Bay and Wellington Today</vt:lpstr>
      <vt:lpstr>PowerPoint Presentation</vt:lpstr>
      <vt:lpstr>Four of Kingston’s Classes</vt:lpstr>
      <vt:lpstr>Richard Cartwright Jr.</vt:lpstr>
      <vt:lpstr>Early Loyalist Brewing 1780s</vt:lpstr>
      <vt:lpstr>Kingston in 1790s</vt:lpstr>
      <vt:lpstr>Drinking with Officers</vt:lpstr>
      <vt:lpstr>And A Day with Soldiers</vt:lpstr>
      <vt:lpstr>Types Of Local Beer</vt:lpstr>
      <vt:lpstr>What Is Spruce Beer?</vt:lpstr>
      <vt:lpstr>Who Brings in the Molasses?</vt:lpstr>
      <vt:lpstr>Spruce Ale at NY Shipyards in 1781 </vt:lpstr>
      <vt:lpstr>Spruce Ale in 1816</vt:lpstr>
      <vt:lpstr>What is Wheat Ale?</vt:lpstr>
      <vt:lpstr>Wheat Farming Begins</vt:lpstr>
      <vt:lpstr>Wheat Farming Prosperity</vt:lpstr>
      <vt:lpstr>Who Controls the Wheat Trade?</vt:lpstr>
      <vt:lpstr>Beer and a Brewer to Toronto, 1801</vt:lpstr>
      <vt:lpstr>Beer Imports in 1816 </vt:lpstr>
      <vt:lpstr>Import Competition in 1819</vt:lpstr>
      <vt:lpstr>Dalton Meeting of 1820</vt:lpstr>
      <vt:lpstr>Dalton Meeting of 1820</vt:lpstr>
      <vt:lpstr>Sir Robert Barrie</vt:lpstr>
      <vt:lpstr>Kingston in 1825</vt:lpstr>
      <vt:lpstr>Beer Still Poor in 1832</vt:lpstr>
      <vt:lpstr>Election Day 1836</vt:lpstr>
      <vt:lpstr>Harry Jones’ 1840s Diary</vt:lpstr>
      <vt:lpstr>Barriefield 1850</vt:lpstr>
      <vt:lpstr>Pittsburg Township Permit 1853</vt:lpstr>
      <vt:lpstr>        UK Imports in 1862</vt:lpstr>
      <vt:lpstr>Breakwater Park in 1865</vt:lpstr>
      <vt:lpstr>PowerPoint Presentation</vt:lpstr>
      <vt:lpstr>Further Reading</vt:lpstr>
    </vt:vector>
  </TitlesOfParts>
  <Company>City of Kingston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Brewing In Kingston 1790-1867</dc:title>
  <dc:creator>McLeod,Alan</dc:creator>
  <cp:lastModifiedBy>McLeod,Alan</cp:lastModifiedBy>
  <cp:revision>68</cp:revision>
  <dcterms:created xsi:type="dcterms:W3CDTF">2026-09-14T22:30:09Z</dcterms:created>
  <dcterms:modified xsi:type="dcterms:W3CDTF">2026-10-15T00:54:56Z</dcterms:modified>
</cp:coreProperties>
</file>